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62"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094" autoAdjust="0"/>
  </p:normalViewPr>
  <p:slideViewPr>
    <p:cSldViewPr>
      <p:cViewPr varScale="1">
        <p:scale>
          <a:sx n="66" d="100"/>
          <a:sy n="66" d="100"/>
        </p:scale>
        <p:origin x="-1692"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7B5281-AABB-4AEE-A985-73A25893BAB6}" type="datetimeFigureOut">
              <a:rPr lang="en-IE" smtClean="0"/>
              <a:t>30/01/2014</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D2660F-5E40-46E5-8D73-79405C859EDF}" type="slidenum">
              <a:rPr lang="en-IE" smtClean="0"/>
              <a:t>‹#›</a:t>
            </a:fld>
            <a:endParaRPr lang="en-IE"/>
          </a:p>
        </p:txBody>
      </p:sp>
    </p:spTree>
    <p:extLst>
      <p:ext uri="{BB962C8B-B14F-4D97-AF65-F5344CB8AC3E}">
        <p14:creationId xmlns:p14="http://schemas.microsoft.com/office/powerpoint/2010/main" val="1716719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The </a:t>
            </a:r>
            <a:r>
              <a:rPr lang="en-IE" sz="1200" b="1" kern="1200" dirty="0" smtClean="0">
                <a:solidFill>
                  <a:schemeClr val="tx1"/>
                </a:solidFill>
                <a:effectLst/>
                <a:latin typeface="+mn-lt"/>
                <a:ea typeface="+mn-ea"/>
                <a:cs typeface="+mn-cs"/>
              </a:rPr>
              <a:t>Story of Bread</a:t>
            </a:r>
            <a:r>
              <a:rPr lang="en-IE" sz="1200" kern="1200" dirty="0" smtClean="0">
                <a:solidFill>
                  <a:schemeClr val="tx1"/>
                </a:solidFill>
                <a:effectLst/>
                <a:latin typeface="+mn-lt"/>
                <a:ea typeface="+mn-ea"/>
                <a:cs typeface="+mn-cs"/>
              </a:rPr>
              <a:t> takes the children through the cycle of harvesting the wheat, taking it to the mill to grind it into flour, baking bread in the bakery and bringing it to the shops</a:t>
            </a:r>
            <a:r>
              <a:rPr lang="en-IE" sz="1200" kern="1200" dirty="0" smtClean="0">
                <a:solidFill>
                  <a:schemeClr val="tx1"/>
                </a:solidFill>
                <a:effectLst/>
                <a:latin typeface="+mn-lt"/>
                <a:ea typeface="+mn-ea"/>
                <a:cs typeface="+mn-cs"/>
              </a:rPr>
              <a:t>.  Focus </a:t>
            </a:r>
            <a:r>
              <a:rPr lang="en-IE" sz="1200" kern="1200" dirty="0" smtClean="0">
                <a:solidFill>
                  <a:schemeClr val="tx1"/>
                </a:solidFill>
                <a:effectLst/>
                <a:latin typeface="+mn-lt"/>
                <a:ea typeface="+mn-ea"/>
                <a:cs typeface="+mn-cs"/>
              </a:rPr>
              <a:t>on discussion about the different forms of energy involved in getting the bread from the fields to the shops</a:t>
            </a:r>
            <a:r>
              <a:rPr lang="en-IE" sz="1200" b="1" kern="1200" dirty="0" smtClean="0">
                <a:solidFill>
                  <a:schemeClr val="tx1"/>
                </a:solidFill>
                <a:effectLst/>
                <a:latin typeface="+mn-lt"/>
                <a:ea typeface="+mn-ea"/>
                <a:cs typeface="+mn-cs"/>
              </a:rPr>
              <a:t>. </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1</a:t>
            </a:fld>
            <a:endParaRPr lang="en-IE"/>
          </a:p>
        </p:txBody>
      </p:sp>
    </p:spTree>
    <p:extLst>
      <p:ext uri="{BB962C8B-B14F-4D97-AF65-F5344CB8AC3E}">
        <p14:creationId xmlns:p14="http://schemas.microsoft.com/office/powerpoint/2010/main" val="1625049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Vocabulary associated with the story of bread</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Labels for each image are hidden behind the baguette. </a:t>
            </a:r>
            <a:endParaRPr lang="en-IE" dirty="0" smtClean="0">
              <a:effectLst/>
            </a:endParaRPr>
          </a:p>
        </p:txBody>
      </p:sp>
      <p:sp>
        <p:nvSpPr>
          <p:cNvPr id="4" name="Slide Number Placeholder 3"/>
          <p:cNvSpPr>
            <a:spLocks noGrp="1"/>
          </p:cNvSpPr>
          <p:nvPr>
            <p:ph type="sldNum" sz="quarter" idx="10"/>
          </p:nvPr>
        </p:nvSpPr>
        <p:spPr/>
        <p:txBody>
          <a:bodyPr/>
          <a:lstStyle/>
          <a:p>
            <a:fld id="{ECD2660F-5E40-46E5-8D73-79405C859EDF}" type="slidenum">
              <a:rPr lang="en-IE" smtClean="0"/>
              <a:t>10</a:t>
            </a:fld>
            <a:endParaRPr lang="en-IE"/>
          </a:p>
        </p:txBody>
      </p:sp>
    </p:spTree>
    <p:extLst>
      <p:ext uri="{BB962C8B-B14F-4D97-AF65-F5344CB8AC3E}">
        <p14:creationId xmlns:p14="http://schemas.microsoft.com/office/powerpoint/2010/main" val="3140178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Pictures with labels</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11</a:t>
            </a:fld>
            <a:endParaRPr lang="en-IE"/>
          </a:p>
        </p:txBody>
      </p:sp>
    </p:spTree>
    <p:extLst>
      <p:ext uri="{BB962C8B-B14F-4D97-AF65-F5344CB8AC3E}">
        <p14:creationId xmlns:p14="http://schemas.microsoft.com/office/powerpoint/2010/main" val="370028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The Story of Bread</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Re-order the images to tell the story</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Allow for class discussion to re-order the images to tell the story of bread.</a:t>
            </a:r>
            <a:endParaRPr lang="en-IE" dirty="0" smtClean="0">
              <a:effectLst/>
            </a:endParaRP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What happened first?</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What did the farmer do with the crop he had sown?</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Did he cut it by hand?</a:t>
            </a:r>
            <a:endParaRPr lang="en-IE" dirty="0" smtClean="0">
              <a:effectLst/>
            </a:endParaRPr>
          </a:p>
          <a:p>
            <a:r>
              <a:rPr lang="en-IE" sz="1200" kern="1200" dirty="0" smtClean="0">
                <a:solidFill>
                  <a:schemeClr val="tx1"/>
                </a:solidFill>
                <a:effectLst/>
                <a:latin typeface="+mn-lt"/>
                <a:ea typeface="+mn-ea"/>
                <a:cs typeface="+mn-cs"/>
              </a:rPr>
              <a:t>What was the name of the machine that cut the wheat?</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How did the farmers gather the grain in the field?</a:t>
            </a:r>
            <a:endParaRPr lang="en-IE" dirty="0" smtClean="0">
              <a:effectLst/>
            </a:endParaRPr>
          </a:p>
          <a:p>
            <a:r>
              <a:rPr lang="en-IE" sz="1200" kern="1200" dirty="0" smtClean="0">
                <a:solidFill>
                  <a:schemeClr val="tx1"/>
                </a:solidFill>
                <a:effectLst/>
                <a:latin typeface="+mn-lt"/>
                <a:ea typeface="+mn-ea"/>
                <a:cs typeface="+mn-cs"/>
              </a:rPr>
              <a:t>To where did they take the grain?</a:t>
            </a:r>
            <a:endParaRPr lang="en-IE" dirty="0" smtClean="0">
              <a:effectLst/>
            </a:endParaRPr>
          </a:p>
          <a:p>
            <a:r>
              <a:rPr lang="en-IE" sz="1200" kern="1200" dirty="0" smtClean="0">
                <a:solidFill>
                  <a:schemeClr val="tx1"/>
                </a:solidFill>
                <a:effectLst/>
                <a:latin typeface="+mn-lt"/>
                <a:ea typeface="+mn-ea"/>
                <a:cs typeface="+mn-cs"/>
              </a:rPr>
              <a:t>What happened at the flour mill?</a:t>
            </a:r>
            <a:endParaRPr lang="en-IE" dirty="0" smtClean="0">
              <a:effectLst/>
            </a:endParaRPr>
          </a:p>
          <a:p>
            <a:r>
              <a:rPr lang="en-IE" sz="1200" kern="1200" dirty="0" smtClean="0">
                <a:solidFill>
                  <a:schemeClr val="tx1"/>
                </a:solidFill>
                <a:effectLst/>
                <a:latin typeface="+mn-lt"/>
                <a:ea typeface="+mn-ea"/>
                <a:cs typeface="+mn-cs"/>
              </a:rPr>
              <a:t>Where did the flour mill send the flour?</a:t>
            </a:r>
            <a:endParaRPr lang="en-IE" dirty="0" smtClean="0">
              <a:effectLst/>
            </a:endParaRPr>
          </a:p>
          <a:p>
            <a:r>
              <a:rPr lang="en-IE" sz="1200" kern="1200" dirty="0" smtClean="0">
                <a:solidFill>
                  <a:schemeClr val="tx1"/>
                </a:solidFill>
                <a:effectLst/>
                <a:latin typeface="+mn-lt"/>
                <a:ea typeface="+mn-ea"/>
                <a:cs typeface="+mn-cs"/>
              </a:rPr>
              <a:t>What happened at the bakery?</a:t>
            </a:r>
            <a:endParaRPr lang="en-IE" dirty="0" smtClean="0">
              <a:effectLst/>
            </a:endParaRPr>
          </a:p>
          <a:p>
            <a:r>
              <a:rPr lang="en-IE" sz="1200" kern="1200" dirty="0" smtClean="0">
                <a:solidFill>
                  <a:schemeClr val="tx1"/>
                </a:solidFill>
                <a:effectLst/>
                <a:latin typeface="+mn-lt"/>
                <a:ea typeface="+mn-ea"/>
                <a:cs typeface="+mn-cs"/>
              </a:rPr>
              <a:t>What did the bakery do with all the bread they baked?</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12</a:t>
            </a:fld>
            <a:endParaRPr lang="en-IE"/>
          </a:p>
        </p:txBody>
      </p:sp>
    </p:spTree>
    <p:extLst>
      <p:ext uri="{BB962C8B-B14F-4D97-AF65-F5344CB8AC3E}">
        <p14:creationId xmlns:p14="http://schemas.microsoft.com/office/powerpoint/2010/main" val="30497003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Images</a:t>
            </a:r>
            <a:r>
              <a:rPr lang="en-IE" baseline="0" dirty="0" smtClean="0"/>
              <a:t> sequenced correctly</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13</a:t>
            </a:fld>
            <a:endParaRPr lang="en-IE"/>
          </a:p>
        </p:txBody>
      </p:sp>
    </p:spTree>
    <p:extLst>
      <p:ext uri="{BB962C8B-B14F-4D97-AF65-F5344CB8AC3E}">
        <p14:creationId xmlns:p14="http://schemas.microsoft.com/office/powerpoint/2010/main" val="11723233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Quiz time:</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The quiz questions on the following pages are in multiple choice format with 3 optional answers.</a:t>
            </a:r>
            <a:endParaRPr lang="en-IE" dirty="0" smtClean="0">
              <a:effectLst/>
            </a:endParaRPr>
          </a:p>
          <a:p>
            <a:r>
              <a:rPr lang="en-IE" sz="1200" kern="1200" dirty="0" smtClean="0">
                <a:solidFill>
                  <a:schemeClr val="tx1"/>
                </a:solidFill>
                <a:effectLst/>
                <a:latin typeface="+mn-lt"/>
                <a:ea typeface="+mn-ea"/>
                <a:cs typeface="+mn-cs"/>
              </a:rPr>
              <a:t>They can be completed as paired or small group activities allowing for talk and discussion or on an individual basis.</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Suggestion:</a:t>
            </a:r>
            <a:endParaRPr lang="en-IE" dirty="0" smtClean="0">
              <a:effectLst/>
            </a:endParaRPr>
          </a:p>
          <a:p>
            <a:r>
              <a:rPr lang="en-IE" sz="1200" kern="1200" dirty="0" smtClean="0">
                <a:solidFill>
                  <a:schemeClr val="tx1"/>
                </a:solidFill>
                <a:effectLst/>
                <a:latin typeface="+mn-lt"/>
                <a:ea typeface="+mn-ea"/>
                <a:cs typeface="+mn-cs"/>
              </a:rPr>
              <a:t>Each child/group has cards / key-ring / fan with numbers to hold up for the correct answer.</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endParaRPr lang="en-IE"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CD2660F-5E40-46E5-8D73-79405C859EDF}" type="slidenum">
              <a:rPr lang="en-IE" smtClean="0"/>
              <a:t>14</a:t>
            </a:fld>
            <a:endParaRPr lang="en-IE"/>
          </a:p>
        </p:txBody>
      </p:sp>
    </p:spTree>
    <p:extLst>
      <p:ext uri="{BB962C8B-B14F-4D97-AF65-F5344CB8AC3E}">
        <p14:creationId xmlns:p14="http://schemas.microsoft.com/office/powerpoint/2010/main" val="13680285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2 correct answers:</a:t>
            </a:r>
          </a:p>
          <a:p>
            <a:endParaRPr lang="en-IE" dirty="0" smtClean="0"/>
          </a:p>
          <a:p>
            <a:r>
              <a:rPr lang="en-IE" dirty="0" smtClean="0"/>
              <a:t>Trailer</a:t>
            </a:r>
          </a:p>
          <a:p>
            <a:r>
              <a:rPr lang="en-IE" dirty="0" smtClean="0"/>
              <a:t>Tractor</a:t>
            </a:r>
          </a:p>
          <a:p>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15</a:t>
            </a:fld>
            <a:endParaRPr lang="en-IE"/>
          </a:p>
        </p:txBody>
      </p:sp>
    </p:spTree>
    <p:extLst>
      <p:ext uri="{BB962C8B-B14F-4D97-AF65-F5344CB8AC3E}">
        <p14:creationId xmlns:p14="http://schemas.microsoft.com/office/powerpoint/2010/main" val="8014803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Answer: wheat</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16</a:t>
            </a:fld>
            <a:endParaRPr lang="en-IE"/>
          </a:p>
        </p:txBody>
      </p:sp>
    </p:spTree>
    <p:extLst>
      <p:ext uri="{BB962C8B-B14F-4D97-AF65-F5344CB8AC3E}">
        <p14:creationId xmlns:p14="http://schemas.microsoft.com/office/powerpoint/2010/main" val="2366144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Answer: flour</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17</a:t>
            </a:fld>
            <a:endParaRPr lang="en-IE"/>
          </a:p>
        </p:txBody>
      </p:sp>
    </p:spTree>
    <p:extLst>
      <p:ext uri="{BB962C8B-B14F-4D97-AF65-F5344CB8AC3E}">
        <p14:creationId xmlns:p14="http://schemas.microsoft.com/office/powerpoint/2010/main" val="6315918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Answer:</a:t>
            </a:r>
            <a:r>
              <a:rPr lang="en-IE" baseline="0" dirty="0" smtClean="0"/>
              <a:t> chocolate</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18</a:t>
            </a:fld>
            <a:endParaRPr lang="en-IE"/>
          </a:p>
        </p:txBody>
      </p:sp>
    </p:spTree>
    <p:extLst>
      <p:ext uri="{BB962C8B-B14F-4D97-AF65-F5344CB8AC3E}">
        <p14:creationId xmlns:p14="http://schemas.microsoft.com/office/powerpoint/2010/main" val="2055783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Harvesting the wheat</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What is the red machine called?</a:t>
            </a:r>
            <a:endParaRPr lang="en-IE" dirty="0" smtClean="0">
              <a:effectLst/>
            </a:endParaRPr>
          </a:p>
          <a:p>
            <a:r>
              <a:rPr lang="en-IE" sz="1200" kern="1200" dirty="0" smtClean="0">
                <a:solidFill>
                  <a:schemeClr val="tx1"/>
                </a:solidFill>
                <a:effectLst/>
                <a:latin typeface="+mn-lt"/>
                <a:ea typeface="+mn-ea"/>
                <a:cs typeface="+mn-cs"/>
              </a:rPr>
              <a:t>(combine harvester)</a:t>
            </a:r>
            <a:endParaRPr lang="en-IE" dirty="0" smtClean="0">
              <a:effectLst/>
            </a:endParaRPr>
          </a:p>
          <a:p>
            <a:r>
              <a:rPr lang="en-IE" sz="1200" kern="1200" dirty="0" smtClean="0">
                <a:solidFill>
                  <a:schemeClr val="tx1"/>
                </a:solidFill>
                <a:effectLst/>
                <a:latin typeface="+mn-lt"/>
                <a:ea typeface="+mn-ea"/>
                <a:cs typeface="+mn-cs"/>
              </a:rPr>
              <a:t>What is the red machine doing?</a:t>
            </a:r>
            <a:endParaRPr lang="en-IE" dirty="0" smtClean="0">
              <a:effectLst/>
            </a:endParaRPr>
          </a:p>
          <a:p>
            <a:r>
              <a:rPr lang="en-IE" sz="1200" kern="1200" dirty="0" smtClean="0">
                <a:solidFill>
                  <a:schemeClr val="tx1"/>
                </a:solidFill>
                <a:effectLst/>
                <a:latin typeface="+mn-lt"/>
                <a:ea typeface="+mn-ea"/>
                <a:cs typeface="+mn-cs"/>
              </a:rPr>
              <a:t>(cutting the wheat)</a:t>
            </a:r>
            <a:endParaRPr lang="en-IE" dirty="0" smtClean="0">
              <a:effectLst/>
            </a:endParaRPr>
          </a:p>
          <a:p>
            <a:r>
              <a:rPr lang="en-IE" sz="1200" kern="1200" dirty="0" smtClean="0">
                <a:solidFill>
                  <a:schemeClr val="tx1"/>
                </a:solidFill>
                <a:effectLst/>
                <a:latin typeface="+mn-lt"/>
                <a:ea typeface="+mn-ea"/>
                <a:cs typeface="+mn-cs"/>
              </a:rPr>
              <a:t>What else does the combine do? (separates the grain)</a:t>
            </a:r>
            <a:endParaRPr lang="en-IE" dirty="0" smtClean="0">
              <a:effectLst/>
            </a:endParaRPr>
          </a:p>
          <a:p>
            <a:r>
              <a:rPr lang="en-IE" sz="1200" kern="1200" dirty="0" smtClean="0">
                <a:solidFill>
                  <a:schemeClr val="tx1"/>
                </a:solidFill>
                <a:effectLst/>
                <a:latin typeface="+mn-lt"/>
                <a:ea typeface="+mn-ea"/>
                <a:cs typeface="+mn-cs"/>
              </a:rPr>
              <a:t>What are the farmers doing?</a:t>
            </a:r>
            <a:endParaRPr lang="en-IE" dirty="0" smtClean="0">
              <a:effectLst/>
            </a:endParaRPr>
          </a:p>
          <a:p>
            <a:r>
              <a:rPr lang="en-IE" sz="1200" kern="1200" dirty="0" smtClean="0">
                <a:solidFill>
                  <a:schemeClr val="tx1"/>
                </a:solidFill>
                <a:effectLst/>
                <a:latin typeface="+mn-lt"/>
                <a:ea typeface="+mn-ea"/>
                <a:cs typeface="+mn-cs"/>
              </a:rPr>
              <a:t>Why are they putting the grain into the trailers?</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Will they leave the grain in the trailers?</a:t>
            </a:r>
            <a:endParaRPr lang="en-IE" dirty="0" smtClean="0">
              <a:effectLst/>
            </a:endParaRPr>
          </a:p>
          <a:p>
            <a:r>
              <a:rPr lang="en-IE" sz="1200" kern="1200" dirty="0" smtClean="0">
                <a:solidFill>
                  <a:schemeClr val="tx1"/>
                </a:solidFill>
                <a:effectLst/>
                <a:latin typeface="+mn-lt"/>
                <a:ea typeface="+mn-ea"/>
                <a:cs typeface="+mn-cs"/>
              </a:rPr>
              <a:t>Where do the farmers get their energy to work?</a:t>
            </a:r>
            <a:endParaRPr lang="en-IE" dirty="0" smtClean="0">
              <a:effectLst/>
            </a:endParaRPr>
          </a:p>
          <a:p>
            <a:r>
              <a:rPr lang="en-IE" sz="1200" kern="1200" dirty="0" smtClean="0">
                <a:solidFill>
                  <a:schemeClr val="tx1"/>
                </a:solidFill>
                <a:effectLst/>
                <a:latin typeface="+mn-lt"/>
                <a:ea typeface="+mn-ea"/>
                <a:cs typeface="+mn-cs"/>
              </a:rPr>
              <a:t>Where does the tractor get the energy to move?</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Where does the combine get its energy?</a:t>
            </a:r>
            <a:endParaRPr lang="en-IE" dirty="0" smtClean="0">
              <a:effectLst/>
            </a:endParaRPr>
          </a:p>
          <a:p>
            <a:r>
              <a:rPr lang="en-IE" sz="1200" kern="1200" dirty="0" smtClean="0">
                <a:solidFill>
                  <a:schemeClr val="tx1"/>
                </a:solidFill>
                <a:effectLst/>
                <a:latin typeface="+mn-lt"/>
                <a:ea typeface="+mn-ea"/>
                <a:cs typeface="+mn-cs"/>
              </a:rPr>
              <a:t>What helped the wheat to grow?</a:t>
            </a:r>
            <a:endParaRPr lang="en-IE" dirty="0" smtClean="0">
              <a:effectLst/>
            </a:endParaRPr>
          </a:p>
          <a:p>
            <a:r>
              <a:rPr lang="en-IE" sz="1200" kern="1200" dirty="0" smtClean="0">
                <a:solidFill>
                  <a:schemeClr val="tx1"/>
                </a:solidFill>
                <a:effectLst/>
                <a:latin typeface="+mn-lt"/>
                <a:ea typeface="+mn-ea"/>
                <a:cs typeface="+mn-cs"/>
              </a:rPr>
              <a:t>Is it a hot or a cold day?</a:t>
            </a:r>
            <a:endParaRPr lang="en-IE" dirty="0" smtClean="0">
              <a:effectLst/>
            </a:endParaRPr>
          </a:p>
          <a:p>
            <a:r>
              <a:rPr lang="en-IE" sz="1200" kern="1200" dirty="0" smtClean="0">
                <a:solidFill>
                  <a:schemeClr val="tx1"/>
                </a:solidFill>
                <a:effectLst/>
                <a:latin typeface="+mn-lt"/>
                <a:ea typeface="+mn-ea"/>
                <a:cs typeface="+mn-cs"/>
              </a:rPr>
              <a:t>How do you know?</a:t>
            </a:r>
            <a:endParaRPr lang="en-IE" dirty="0" smtClean="0">
              <a:effectLst/>
            </a:endParaRPr>
          </a:p>
          <a:p>
            <a:r>
              <a:rPr lang="en-IE" sz="1200" kern="1200" dirty="0" smtClean="0">
                <a:solidFill>
                  <a:schemeClr val="tx1"/>
                </a:solidFill>
                <a:effectLst/>
                <a:latin typeface="+mn-lt"/>
                <a:ea typeface="+mn-ea"/>
                <a:cs typeface="+mn-cs"/>
              </a:rPr>
              <a:t>Is this important for the farmers?</a:t>
            </a:r>
            <a:endParaRPr lang="en-IE" dirty="0" smtClean="0">
              <a:effectLst/>
            </a:endParaRPr>
          </a:p>
          <a:p>
            <a:r>
              <a:rPr lang="en-IE" sz="1200" kern="1200" dirty="0" smtClean="0">
                <a:solidFill>
                  <a:schemeClr val="tx1"/>
                </a:solidFill>
                <a:effectLst/>
                <a:latin typeface="+mn-lt"/>
                <a:ea typeface="+mn-ea"/>
                <a:cs typeface="+mn-cs"/>
              </a:rPr>
              <a:t>Could they cut the wheat on a wet day?</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2</a:t>
            </a:fld>
            <a:endParaRPr lang="en-IE"/>
          </a:p>
        </p:txBody>
      </p:sp>
    </p:spTree>
    <p:extLst>
      <p:ext uri="{BB962C8B-B14F-4D97-AF65-F5344CB8AC3E}">
        <p14:creationId xmlns:p14="http://schemas.microsoft.com/office/powerpoint/2010/main" val="2239261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Collecting the grain</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What are the farmers doing?</a:t>
            </a:r>
            <a:endParaRPr lang="en-IE" dirty="0" smtClean="0">
              <a:effectLst/>
            </a:endParaRPr>
          </a:p>
          <a:p>
            <a:r>
              <a:rPr lang="en-IE" sz="1200" kern="1200" dirty="0" smtClean="0">
                <a:solidFill>
                  <a:schemeClr val="tx1"/>
                </a:solidFill>
                <a:effectLst/>
                <a:latin typeface="+mn-lt"/>
                <a:ea typeface="+mn-ea"/>
                <a:cs typeface="+mn-cs"/>
              </a:rPr>
              <a:t>Why did they put the grain into the sacks?</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Will they leave the grain in the sacks on the trailers?</a:t>
            </a:r>
          </a:p>
          <a:p>
            <a:r>
              <a:rPr lang="en-IE" sz="1200" kern="1200" dirty="0" smtClean="0">
                <a:solidFill>
                  <a:schemeClr val="tx1"/>
                </a:solidFill>
                <a:effectLst/>
                <a:latin typeface="+mn-lt"/>
                <a:ea typeface="+mn-ea"/>
                <a:cs typeface="+mn-cs"/>
              </a:rPr>
              <a:t>How does the trailer move?</a:t>
            </a:r>
            <a:endParaRPr lang="en-IE" dirty="0" smtClean="0">
              <a:effectLst/>
            </a:endParaRPr>
          </a:p>
          <a:p>
            <a:r>
              <a:rPr lang="en-IE" sz="1200" kern="1200" dirty="0" smtClean="0">
                <a:solidFill>
                  <a:schemeClr val="tx1"/>
                </a:solidFill>
                <a:effectLst/>
                <a:latin typeface="+mn-lt"/>
                <a:ea typeface="+mn-ea"/>
                <a:cs typeface="+mn-cs"/>
              </a:rPr>
              <a:t>Do the farmers and the tractor get energy from the same source?</a:t>
            </a:r>
            <a:endParaRPr lang="en-IE" dirty="0" smtClean="0">
              <a:effectLst/>
            </a:endParaRPr>
          </a:p>
          <a:p>
            <a:r>
              <a:rPr lang="en-IE" sz="1200" kern="1200" dirty="0" smtClean="0">
                <a:solidFill>
                  <a:schemeClr val="tx1"/>
                </a:solidFill>
                <a:effectLst/>
                <a:latin typeface="+mn-lt"/>
                <a:ea typeface="+mn-ea"/>
                <a:cs typeface="+mn-cs"/>
              </a:rPr>
              <a:t>Is it a hot or a cold day?</a:t>
            </a:r>
            <a:endParaRPr lang="en-IE" dirty="0" smtClean="0">
              <a:effectLst/>
            </a:endParaRPr>
          </a:p>
          <a:p>
            <a:r>
              <a:rPr lang="en-IE" sz="1200" kern="1200" dirty="0" smtClean="0">
                <a:solidFill>
                  <a:schemeClr val="tx1"/>
                </a:solidFill>
                <a:effectLst/>
                <a:latin typeface="+mn-lt"/>
                <a:ea typeface="+mn-ea"/>
                <a:cs typeface="+mn-cs"/>
              </a:rPr>
              <a:t>How do you know?</a:t>
            </a:r>
            <a:endParaRPr lang="en-IE" dirty="0" smtClean="0">
              <a:effectLst/>
            </a:endParaRPr>
          </a:p>
          <a:p>
            <a:r>
              <a:rPr lang="en-IE" sz="1200" kern="1200" dirty="0" smtClean="0">
                <a:solidFill>
                  <a:schemeClr val="tx1"/>
                </a:solidFill>
                <a:effectLst/>
                <a:latin typeface="+mn-lt"/>
                <a:ea typeface="+mn-ea"/>
                <a:cs typeface="+mn-cs"/>
              </a:rPr>
              <a:t>Is the weather important for the farmers?</a:t>
            </a:r>
            <a:endParaRPr lang="en-IE" dirty="0" smtClean="0">
              <a:effectLst/>
            </a:endParaRPr>
          </a:p>
          <a:p>
            <a:r>
              <a:rPr lang="en-IE" sz="1200" kern="1200" dirty="0" smtClean="0">
                <a:solidFill>
                  <a:schemeClr val="tx1"/>
                </a:solidFill>
                <a:effectLst/>
                <a:latin typeface="+mn-lt"/>
                <a:ea typeface="+mn-ea"/>
                <a:cs typeface="+mn-cs"/>
              </a:rPr>
              <a:t>Could they gather the grain on a wet day?</a:t>
            </a:r>
            <a:endParaRPr lang="en-IE" dirty="0" smtClean="0">
              <a:effectLst/>
            </a:endParaRPr>
          </a:p>
          <a:p>
            <a:r>
              <a:rPr lang="en-IE" sz="1200" kern="1200" dirty="0" smtClean="0">
                <a:solidFill>
                  <a:schemeClr val="tx1"/>
                </a:solidFill>
                <a:effectLst/>
                <a:latin typeface="+mn-lt"/>
                <a:ea typeface="+mn-ea"/>
                <a:cs typeface="+mn-cs"/>
              </a:rPr>
              <a:t>Why are the farmers wearing caps?</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endParaRPr lang="en-IE"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CD2660F-5E40-46E5-8D73-79405C859EDF}" type="slidenum">
              <a:rPr lang="en-IE" smtClean="0"/>
              <a:t>3</a:t>
            </a:fld>
            <a:endParaRPr lang="en-IE"/>
          </a:p>
        </p:txBody>
      </p:sp>
    </p:spTree>
    <p:extLst>
      <p:ext uri="{BB962C8B-B14F-4D97-AF65-F5344CB8AC3E}">
        <p14:creationId xmlns:p14="http://schemas.microsoft.com/office/powerpoint/2010/main" val="3875982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The flour mill</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What is this building called</a:t>
            </a:r>
            <a:r>
              <a:rPr lang="en-IE" sz="1200" kern="120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flour mill)</a:t>
            </a:r>
            <a:endParaRPr lang="en-IE" dirty="0" smtClean="0">
              <a:effectLst/>
            </a:endParaRPr>
          </a:p>
          <a:p>
            <a:r>
              <a:rPr lang="en-IE" sz="1200" kern="1200" dirty="0" smtClean="0">
                <a:solidFill>
                  <a:schemeClr val="tx1"/>
                </a:solidFill>
                <a:effectLst/>
                <a:latin typeface="+mn-lt"/>
                <a:ea typeface="+mn-ea"/>
                <a:cs typeface="+mn-cs"/>
              </a:rPr>
              <a:t>What happens at the flour mill</a:t>
            </a:r>
            <a:r>
              <a:rPr lang="en-IE" sz="1200" kern="120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wheat grain is ground into flour)</a:t>
            </a:r>
            <a:endParaRPr lang="en-IE" dirty="0" smtClean="0">
              <a:effectLst/>
            </a:endParaRPr>
          </a:p>
          <a:p>
            <a:r>
              <a:rPr lang="en-IE" sz="1200" kern="1200" dirty="0" smtClean="0">
                <a:solidFill>
                  <a:schemeClr val="tx1"/>
                </a:solidFill>
                <a:effectLst/>
                <a:latin typeface="+mn-lt"/>
                <a:ea typeface="+mn-ea"/>
                <a:cs typeface="+mn-cs"/>
              </a:rPr>
              <a:t>What are the farmers doing?</a:t>
            </a:r>
            <a:endParaRPr lang="en-IE" dirty="0" smtClean="0">
              <a:effectLst/>
            </a:endParaRPr>
          </a:p>
          <a:p>
            <a:r>
              <a:rPr lang="en-IE" sz="1200" kern="1200" dirty="0" smtClean="0">
                <a:solidFill>
                  <a:schemeClr val="tx1"/>
                </a:solidFill>
                <a:effectLst/>
                <a:latin typeface="+mn-lt"/>
                <a:ea typeface="+mn-ea"/>
                <a:cs typeface="+mn-cs"/>
              </a:rPr>
              <a:t>Why are they putting the sacks of grain onto the belt?</a:t>
            </a:r>
            <a:endParaRPr lang="en-IE" dirty="0" smtClean="0">
              <a:effectLst/>
            </a:endParaRPr>
          </a:p>
          <a:p>
            <a:r>
              <a:rPr lang="en-IE" sz="1200" kern="1200" dirty="0" smtClean="0">
                <a:solidFill>
                  <a:schemeClr val="tx1"/>
                </a:solidFill>
                <a:effectLst/>
                <a:latin typeface="+mn-lt"/>
                <a:ea typeface="+mn-ea"/>
                <a:cs typeface="+mn-cs"/>
              </a:rPr>
              <a:t>What happens to the sacks when they go into the flour mill?</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Why are the men using a trolley?</a:t>
            </a:r>
            <a:endParaRPr lang="en-IE" dirty="0" smtClean="0">
              <a:effectLst/>
            </a:endParaRPr>
          </a:p>
          <a:p>
            <a:r>
              <a:rPr lang="en-IE" sz="1200" kern="1200" dirty="0" smtClean="0">
                <a:solidFill>
                  <a:schemeClr val="tx1"/>
                </a:solidFill>
                <a:effectLst/>
                <a:latin typeface="+mn-lt"/>
                <a:ea typeface="+mn-ea"/>
                <a:cs typeface="+mn-cs"/>
              </a:rPr>
              <a:t>Where does the conveyor belt get its energy to work?</a:t>
            </a:r>
            <a:endParaRPr lang="en-IE" dirty="0" smtClean="0">
              <a:effectLst/>
            </a:endParaRPr>
          </a:p>
          <a:p>
            <a:r>
              <a:rPr lang="en-IE" sz="1200" kern="1200" dirty="0" smtClean="0">
                <a:solidFill>
                  <a:schemeClr val="tx1"/>
                </a:solidFill>
                <a:effectLst/>
                <a:latin typeface="+mn-lt"/>
                <a:ea typeface="+mn-ea"/>
                <a:cs typeface="+mn-cs"/>
              </a:rPr>
              <a:t>What else uses electrical energy in the flour mill?</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4</a:t>
            </a:fld>
            <a:endParaRPr lang="en-IE"/>
          </a:p>
        </p:txBody>
      </p:sp>
    </p:spTree>
    <p:extLst>
      <p:ext uri="{BB962C8B-B14F-4D97-AF65-F5344CB8AC3E}">
        <p14:creationId xmlns:p14="http://schemas.microsoft.com/office/powerpoint/2010/main" val="3324263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Taking the grain from the sacks </a:t>
            </a:r>
            <a:endParaRPr lang="en-IE" b="1" dirty="0" smtClean="0">
              <a:effectLst/>
            </a:endParaRPr>
          </a:p>
          <a:p>
            <a:endParaRPr lang="en-IE" sz="1200"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Where is this taking place</a:t>
            </a:r>
            <a:r>
              <a:rPr lang="en-IE" sz="1200" kern="120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flour mill)</a:t>
            </a:r>
            <a:endParaRPr lang="en-IE" dirty="0" smtClean="0">
              <a:effectLst/>
            </a:endParaRPr>
          </a:p>
          <a:p>
            <a:r>
              <a:rPr lang="en-IE" sz="1200" kern="1200" dirty="0" smtClean="0">
                <a:solidFill>
                  <a:schemeClr val="tx1"/>
                </a:solidFill>
                <a:effectLst/>
                <a:latin typeface="+mn-lt"/>
                <a:ea typeface="+mn-ea"/>
                <a:cs typeface="+mn-cs"/>
              </a:rPr>
              <a:t>Where did all the grain come from?</a:t>
            </a:r>
            <a:endParaRPr lang="en-IE" dirty="0" smtClean="0">
              <a:effectLst/>
            </a:endParaRPr>
          </a:p>
          <a:p>
            <a:r>
              <a:rPr lang="en-IE" sz="1200" kern="1200" dirty="0" smtClean="0">
                <a:solidFill>
                  <a:schemeClr val="tx1"/>
                </a:solidFill>
                <a:effectLst/>
                <a:latin typeface="+mn-lt"/>
                <a:ea typeface="+mn-ea"/>
                <a:cs typeface="+mn-cs"/>
              </a:rPr>
              <a:t>Who brought all the sacks of grain to the mill?</a:t>
            </a:r>
            <a:endParaRPr lang="en-IE" dirty="0" smtClean="0">
              <a:effectLst/>
            </a:endParaRPr>
          </a:p>
          <a:p>
            <a:r>
              <a:rPr lang="en-IE" sz="1200" kern="1200" dirty="0" smtClean="0">
                <a:solidFill>
                  <a:schemeClr val="tx1"/>
                </a:solidFill>
                <a:effectLst/>
                <a:latin typeface="+mn-lt"/>
                <a:ea typeface="+mn-ea"/>
                <a:cs typeface="+mn-cs"/>
              </a:rPr>
              <a:t>Where did the farmers get the grain?</a:t>
            </a:r>
            <a:endParaRPr lang="en-IE" dirty="0" smtClean="0">
              <a:effectLst/>
            </a:endParaRPr>
          </a:p>
          <a:p>
            <a:r>
              <a:rPr lang="en-IE" sz="1200" kern="1200" dirty="0" smtClean="0">
                <a:solidFill>
                  <a:schemeClr val="tx1"/>
                </a:solidFill>
                <a:effectLst/>
                <a:latin typeface="+mn-lt"/>
                <a:ea typeface="+mn-ea"/>
                <a:cs typeface="+mn-cs"/>
              </a:rPr>
              <a:t>Where does this machine get its energy to work?</a:t>
            </a:r>
            <a:endParaRPr lang="en-IE" dirty="0" smtClean="0">
              <a:effectLst/>
            </a:endParaRPr>
          </a:p>
          <a:p>
            <a:r>
              <a:rPr lang="en-IE" sz="1200" kern="1200" dirty="0" smtClean="0">
                <a:solidFill>
                  <a:schemeClr val="tx1"/>
                </a:solidFill>
                <a:effectLst/>
                <a:latin typeface="+mn-lt"/>
                <a:ea typeface="+mn-ea"/>
                <a:cs typeface="+mn-cs"/>
              </a:rPr>
              <a:t>What will happen to the grain now</a:t>
            </a:r>
            <a:r>
              <a:rPr lang="en-IE" sz="1200" kern="1200" dirty="0" smtClean="0">
                <a:solidFill>
                  <a:schemeClr val="tx1"/>
                </a:solidFill>
                <a:effectLst/>
                <a:latin typeface="+mn-lt"/>
                <a:ea typeface="+mn-ea"/>
                <a:cs typeface="+mn-cs"/>
              </a:rPr>
              <a:t>?</a:t>
            </a:r>
            <a:r>
              <a:rPr lang="en-IE" dirty="0" smtClean="0">
                <a:effectLst/>
              </a:rPr>
              <a:t> </a:t>
            </a:r>
            <a:r>
              <a:rPr lang="en-IE" sz="1200" kern="1200" dirty="0" smtClean="0">
                <a:solidFill>
                  <a:schemeClr val="tx1"/>
                </a:solidFill>
                <a:effectLst/>
                <a:latin typeface="+mn-lt"/>
                <a:ea typeface="+mn-ea"/>
                <a:cs typeface="+mn-cs"/>
              </a:rPr>
              <a:t>(</a:t>
            </a:r>
            <a:r>
              <a:rPr lang="en-IE" sz="1200" kern="1200" dirty="0" smtClean="0">
                <a:solidFill>
                  <a:schemeClr val="tx1"/>
                </a:solidFill>
                <a:effectLst/>
                <a:latin typeface="+mn-lt"/>
                <a:ea typeface="+mn-ea"/>
                <a:cs typeface="+mn-cs"/>
              </a:rPr>
              <a:t>ground into flour)</a:t>
            </a:r>
            <a:endParaRPr lang="en-IE" dirty="0" smtClean="0">
              <a:effectLst/>
            </a:endParaRPr>
          </a:p>
          <a:p>
            <a:r>
              <a:rPr lang="en-IE" sz="1200" kern="1200" dirty="0" smtClean="0">
                <a:solidFill>
                  <a:schemeClr val="tx1"/>
                </a:solidFill>
                <a:effectLst/>
                <a:latin typeface="+mn-lt"/>
                <a:ea typeface="+mn-ea"/>
                <a:cs typeface="+mn-cs"/>
              </a:rPr>
              <a:t>What will the people in the flour mill do with the flour?</a:t>
            </a:r>
            <a:endParaRPr lang="en-IE" dirty="0" smtClean="0">
              <a:effectLst/>
            </a:endParaRPr>
          </a:p>
          <a:p>
            <a:r>
              <a:rPr lang="en-IE" sz="1200" kern="1200" dirty="0" smtClean="0">
                <a:solidFill>
                  <a:schemeClr val="tx1"/>
                </a:solidFill>
                <a:effectLst/>
                <a:latin typeface="+mn-lt"/>
                <a:ea typeface="+mn-ea"/>
                <a:cs typeface="+mn-cs"/>
              </a:rPr>
              <a:t>Where will they send it?</a:t>
            </a:r>
            <a:endParaRPr lang="en-IE" dirty="0" smtClean="0">
              <a:effectLst/>
            </a:endParaRPr>
          </a:p>
          <a:p>
            <a:r>
              <a:rPr lang="en-IE" sz="1200" kern="1200" dirty="0" smtClean="0">
                <a:solidFill>
                  <a:schemeClr val="tx1"/>
                </a:solidFill>
                <a:effectLst/>
                <a:latin typeface="+mn-lt"/>
                <a:ea typeface="+mn-ea"/>
                <a:cs typeface="+mn-cs"/>
              </a:rPr>
              <a:t>Into what will they put it?</a:t>
            </a:r>
            <a:endParaRPr lang="en-IE" dirty="0" smtClean="0">
              <a:effectLst/>
            </a:endParaRPr>
          </a:p>
          <a:p>
            <a:r>
              <a:rPr lang="en-IE" sz="1200" kern="1200" dirty="0" smtClean="0">
                <a:solidFill>
                  <a:schemeClr val="tx1"/>
                </a:solidFill>
                <a:effectLst/>
                <a:latin typeface="+mn-lt"/>
                <a:ea typeface="+mn-ea"/>
                <a:cs typeface="+mn-cs"/>
              </a:rPr>
              <a:t>Why will they send it to the bakery?</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5</a:t>
            </a:fld>
            <a:endParaRPr lang="en-IE"/>
          </a:p>
        </p:txBody>
      </p:sp>
    </p:spTree>
    <p:extLst>
      <p:ext uri="{BB962C8B-B14F-4D97-AF65-F5344CB8AC3E}">
        <p14:creationId xmlns:p14="http://schemas.microsoft.com/office/powerpoint/2010/main" val="3054958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The bakery</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What is this building called</a:t>
            </a:r>
            <a:r>
              <a:rPr lang="en-IE" sz="1200" kern="120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bakery)</a:t>
            </a:r>
            <a:endParaRPr lang="en-IE" dirty="0" smtClean="0">
              <a:effectLst/>
            </a:endParaRPr>
          </a:p>
          <a:p>
            <a:r>
              <a:rPr lang="en-IE" sz="1200" kern="1200" dirty="0" smtClean="0">
                <a:solidFill>
                  <a:schemeClr val="tx1"/>
                </a:solidFill>
                <a:effectLst/>
                <a:latin typeface="+mn-lt"/>
                <a:ea typeface="+mn-ea"/>
                <a:cs typeface="+mn-cs"/>
              </a:rPr>
              <a:t>What happens at the bakery?</a:t>
            </a:r>
            <a:endParaRPr lang="en-IE" dirty="0" smtClean="0">
              <a:effectLst/>
            </a:endParaRPr>
          </a:p>
          <a:p>
            <a:r>
              <a:rPr lang="en-IE" sz="1200" kern="1200" dirty="0" smtClean="0">
                <a:solidFill>
                  <a:schemeClr val="tx1"/>
                </a:solidFill>
                <a:effectLst/>
                <a:latin typeface="+mn-lt"/>
                <a:ea typeface="+mn-ea"/>
                <a:cs typeface="+mn-cs"/>
              </a:rPr>
              <a:t>How many machines do you see in the picture?</a:t>
            </a:r>
            <a:endParaRPr lang="en-IE" dirty="0" smtClean="0">
              <a:effectLst/>
            </a:endParaRPr>
          </a:p>
          <a:p>
            <a:r>
              <a:rPr lang="en-IE" sz="1200" kern="1200" dirty="0" smtClean="0">
                <a:solidFill>
                  <a:schemeClr val="tx1"/>
                </a:solidFill>
                <a:effectLst/>
                <a:latin typeface="+mn-lt"/>
                <a:ea typeface="+mn-ea"/>
                <a:cs typeface="+mn-cs"/>
              </a:rPr>
              <a:t>Who do you see in the picture?</a:t>
            </a:r>
            <a:endParaRPr lang="en-IE" dirty="0" smtClean="0">
              <a:effectLst/>
            </a:endParaRPr>
          </a:p>
          <a:p>
            <a:r>
              <a:rPr lang="en-IE" sz="1200" kern="1200" dirty="0" smtClean="0">
                <a:solidFill>
                  <a:schemeClr val="tx1"/>
                </a:solidFill>
                <a:effectLst/>
                <a:latin typeface="+mn-lt"/>
                <a:ea typeface="+mn-ea"/>
                <a:cs typeface="+mn-cs"/>
              </a:rPr>
              <a:t>What is the baker doing?</a:t>
            </a:r>
            <a:endParaRPr lang="en-IE" dirty="0" smtClean="0">
              <a:effectLst/>
            </a:endParaRPr>
          </a:p>
          <a:p>
            <a:r>
              <a:rPr lang="en-IE" sz="1200" kern="1200" dirty="0" smtClean="0">
                <a:solidFill>
                  <a:schemeClr val="tx1"/>
                </a:solidFill>
                <a:effectLst/>
                <a:latin typeface="+mn-lt"/>
                <a:ea typeface="+mn-ea"/>
                <a:cs typeface="+mn-cs"/>
              </a:rPr>
              <a:t>What did the baker use to make the dough?</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Where do these big machines get their energy?</a:t>
            </a:r>
            <a:endParaRPr lang="en-IE" dirty="0" smtClean="0">
              <a:effectLst/>
            </a:endParaRPr>
          </a:p>
          <a:p>
            <a:r>
              <a:rPr lang="en-IE" sz="1200" kern="1200" dirty="0" smtClean="0">
                <a:solidFill>
                  <a:schemeClr val="tx1"/>
                </a:solidFill>
                <a:effectLst/>
                <a:latin typeface="+mn-lt"/>
                <a:ea typeface="+mn-ea"/>
                <a:cs typeface="+mn-cs"/>
              </a:rPr>
              <a:t>What else uses electrical energy in the flour mill?</a:t>
            </a:r>
            <a:endParaRPr lang="en-IE" dirty="0" smtClean="0">
              <a:effectLst/>
            </a:endParaRPr>
          </a:p>
          <a:p>
            <a:r>
              <a:rPr lang="en-IE" sz="1200" kern="1200" dirty="0" smtClean="0">
                <a:solidFill>
                  <a:schemeClr val="tx1"/>
                </a:solidFill>
                <a:effectLst/>
                <a:latin typeface="+mn-lt"/>
                <a:ea typeface="+mn-ea"/>
                <a:cs typeface="+mn-cs"/>
              </a:rPr>
              <a:t>What do you see on the shelves?</a:t>
            </a:r>
            <a:endParaRPr lang="en-IE" dirty="0" smtClean="0">
              <a:effectLst/>
            </a:endParaRPr>
          </a:p>
          <a:p>
            <a:r>
              <a:rPr lang="en-IE" sz="1200" kern="1200" dirty="0" smtClean="0">
                <a:solidFill>
                  <a:schemeClr val="tx1"/>
                </a:solidFill>
                <a:effectLst/>
                <a:latin typeface="+mn-lt"/>
                <a:ea typeface="+mn-ea"/>
                <a:cs typeface="+mn-cs"/>
              </a:rPr>
              <a:t>Where </a:t>
            </a:r>
            <a:r>
              <a:rPr lang="en-IE" sz="1200" kern="1200" dirty="0" smtClean="0">
                <a:solidFill>
                  <a:schemeClr val="tx1"/>
                </a:solidFill>
                <a:effectLst/>
                <a:latin typeface="+mn-lt"/>
                <a:ea typeface="+mn-ea"/>
                <a:cs typeface="+mn-cs"/>
              </a:rPr>
              <a:t>did all the bread </a:t>
            </a:r>
            <a:r>
              <a:rPr lang="en-IE" sz="1200" kern="1200" dirty="0" smtClean="0">
                <a:solidFill>
                  <a:schemeClr val="tx1"/>
                </a:solidFill>
                <a:effectLst/>
                <a:latin typeface="+mn-lt"/>
                <a:ea typeface="+mn-ea"/>
                <a:cs typeface="+mn-cs"/>
              </a:rPr>
              <a:t>come</a:t>
            </a:r>
            <a:r>
              <a:rPr lang="en-IE" sz="1200" kern="1200" baseline="0" dirty="0" smtClean="0">
                <a:solidFill>
                  <a:schemeClr val="tx1"/>
                </a:solidFill>
                <a:effectLst/>
                <a:latin typeface="+mn-lt"/>
                <a:ea typeface="+mn-ea"/>
                <a:cs typeface="+mn-cs"/>
              </a:rPr>
              <a:t> from?</a:t>
            </a:r>
            <a:endParaRPr lang="en-IE" dirty="0" smtClean="0">
              <a:effectLst/>
            </a:endParaRPr>
          </a:p>
          <a:p>
            <a:r>
              <a:rPr lang="en-IE" sz="1200" kern="1200" dirty="0" smtClean="0">
                <a:solidFill>
                  <a:schemeClr val="tx1"/>
                </a:solidFill>
                <a:effectLst/>
                <a:latin typeface="+mn-lt"/>
                <a:ea typeface="+mn-ea"/>
                <a:cs typeface="+mn-cs"/>
              </a:rPr>
              <a:t>What will the baker do with the bread?</a:t>
            </a:r>
            <a:endParaRPr lang="en-IE" dirty="0" smtClean="0">
              <a:effectLst/>
            </a:endParaRPr>
          </a:p>
          <a:p>
            <a:r>
              <a:rPr lang="en-IE" sz="1200" kern="1200" dirty="0" smtClean="0">
                <a:solidFill>
                  <a:schemeClr val="tx1"/>
                </a:solidFill>
                <a:effectLst/>
                <a:latin typeface="+mn-lt"/>
                <a:ea typeface="+mn-ea"/>
                <a:cs typeface="+mn-cs"/>
              </a:rPr>
              <a:t>Where does the baker get his energy?</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6</a:t>
            </a:fld>
            <a:endParaRPr lang="en-IE"/>
          </a:p>
        </p:txBody>
      </p:sp>
    </p:spTree>
    <p:extLst>
      <p:ext uri="{BB962C8B-B14F-4D97-AF65-F5344CB8AC3E}">
        <p14:creationId xmlns:p14="http://schemas.microsoft.com/office/powerpoint/2010/main" val="2219845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The ovens</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What is this equipment called</a:t>
            </a:r>
            <a:r>
              <a:rPr lang="en-IE" sz="1200" kern="120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oven)</a:t>
            </a:r>
            <a:endParaRPr lang="en-IE" dirty="0" smtClean="0">
              <a:effectLst/>
            </a:endParaRPr>
          </a:p>
          <a:p>
            <a:r>
              <a:rPr lang="en-IE" sz="1200" kern="1200" dirty="0" smtClean="0">
                <a:solidFill>
                  <a:schemeClr val="tx1"/>
                </a:solidFill>
                <a:effectLst/>
                <a:latin typeface="+mn-lt"/>
                <a:ea typeface="+mn-ea"/>
                <a:cs typeface="+mn-cs"/>
              </a:rPr>
              <a:t>What happens in the oven?</a:t>
            </a:r>
            <a:endParaRPr lang="en-IE" dirty="0" smtClean="0">
              <a:effectLst/>
            </a:endParaRPr>
          </a:p>
          <a:p>
            <a:r>
              <a:rPr lang="en-IE" sz="1200" kern="1200" dirty="0" smtClean="0">
                <a:solidFill>
                  <a:schemeClr val="tx1"/>
                </a:solidFill>
                <a:effectLst/>
                <a:latin typeface="+mn-lt"/>
                <a:ea typeface="+mn-ea"/>
                <a:cs typeface="+mn-cs"/>
              </a:rPr>
              <a:t>How does the oven bake the bread?</a:t>
            </a:r>
            <a:endParaRPr lang="en-IE" dirty="0" smtClean="0">
              <a:effectLst/>
            </a:endParaRPr>
          </a:p>
          <a:p>
            <a:r>
              <a:rPr lang="en-IE" sz="1200" kern="1200" dirty="0" smtClean="0">
                <a:solidFill>
                  <a:schemeClr val="tx1"/>
                </a:solidFill>
                <a:effectLst/>
                <a:latin typeface="+mn-lt"/>
                <a:ea typeface="+mn-ea"/>
                <a:cs typeface="+mn-cs"/>
              </a:rPr>
              <a:t>How many ovens do you see in the picture?</a:t>
            </a:r>
            <a:endParaRPr lang="en-IE" dirty="0" smtClean="0">
              <a:effectLst/>
            </a:endParaRPr>
          </a:p>
          <a:p>
            <a:r>
              <a:rPr lang="en-IE" sz="1200" kern="1200" dirty="0" smtClean="0">
                <a:solidFill>
                  <a:schemeClr val="tx1"/>
                </a:solidFill>
                <a:effectLst/>
                <a:latin typeface="+mn-lt"/>
                <a:ea typeface="+mn-ea"/>
                <a:cs typeface="+mn-cs"/>
              </a:rPr>
              <a:t>Who put the bread into the ovens?</a:t>
            </a:r>
            <a:endParaRPr lang="en-IE" dirty="0" smtClean="0">
              <a:effectLst/>
            </a:endParaRPr>
          </a:p>
          <a:p>
            <a:r>
              <a:rPr lang="en-IE" sz="1200" kern="1200" dirty="0" smtClean="0">
                <a:solidFill>
                  <a:schemeClr val="tx1"/>
                </a:solidFill>
                <a:effectLst/>
                <a:latin typeface="+mn-lt"/>
                <a:ea typeface="+mn-ea"/>
                <a:cs typeface="+mn-cs"/>
              </a:rPr>
              <a:t>What did the baker use to make the dough?</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Where does the oven get its energy?</a:t>
            </a:r>
            <a:endParaRPr lang="en-IE" dirty="0" smtClean="0">
              <a:effectLst/>
            </a:endParaRPr>
          </a:p>
          <a:p>
            <a:r>
              <a:rPr lang="en-IE" sz="1200" kern="1200" dirty="0" smtClean="0">
                <a:solidFill>
                  <a:schemeClr val="tx1"/>
                </a:solidFill>
                <a:effectLst/>
                <a:latin typeface="+mn-lt"/>
                <a:ea typeface="+mn-ea"/>
                <a:cs typeface="+mn-cs"/>
              </a:rPr>
              <a:t>How many loaves do you see?</a:t>
            </a:r>
            <a:endParaRPr lang="en-IE" dirty="0" smtClean="0">
              <a:effectLst/>
            </a:endParaRPr>
          </a:p>
          <a:p>
            <a:r>
              <a:rPr lang="en-IE" sz="1200" kern="1200" dirty="0" smtClean="0">
                <a:solidFill>
                  <a:schemeClr val="tx1"/>
                </a:solidFill>
                <a:effectLst/>
                <a:latin typeface="+mn-lt"/>
                <a:ea typeface="+mn-ea"/>
                <a:cs typeface="+mn-cs"/>
              </a:rPr>
              <a:t>What other kind of bread do you see? (baguette)</a:t>
            </a:r>
            <a:endParaRPr lang="en-IE" dirty="0" smtClean="0">
              <a:effectLst/>
            </a:endParaRPr>
          </a:p>
          <a:p>
            <a:r>
              <a:rPr lang="en-IE" sz="1200" kern="1200" dirty="0" smtClean="0">
                <a:solidFill>
                  <a:schemeClr val="tx1"/>
                </a:solidFill>
                <a:effectLst/>
                <a:latin typeface="+mn-lt"/>
                <a:ea typeface="+mn-ea"/>
                <a:cs typeface="+mn-cs"/>
              </a:rPr>
              <a:t>What will the baker do next with the bread?</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7</a:t>
            </a:fld>
            <a:endParaRPr lang="en-IE"/>
          </a:p>
        </p:txBody>
      </p:sp>
    </p:spTree>
    <p:extLst>
      <p:ext uri="{BB962C8B-B14F-4D97-AF65-F5344CB8AC3E}">
        <p14:creationId xmlns:p14="http://schemas.microsoft.com/office/powerpoint/2010/main" val="2539166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Wrapping the bread</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What does this machine do?</a:t>
            </a:r>
            <a:endParaRPr lang="en-IE" dirty="0" smtClean="0">
              <a:effectLst/>
            </a:endParaRPr>
          </a:p>
          <a:p>
            <a:r>
              <a:rPr lang="en-IE" sz="1200" kern="1200" dirty="0" smtClean="0">
                <a:solidFill>
                  <a:schemeClr val="tx1"/>
                </a:solidFill>
                <a:effectLst/>
                <a:latin typeface="+mn-lt"/>
                <a:ea typeface="+mn-ea"/>
                <a:cs typeface="+mn-cs"/>
              </a:rPr>
              <a:t>In which direction is the machine belt moving?</a:t>
            </a:r>
            <a:endParaRPr lang="en-IE" dirty="0" smtClean="0">
              <a:effectLst/>
            </a:endParaRPr>
          </a:p>
          <a:p>
            <a:r>
              <a:rPr lang="en-IE" sz="1200" kern="1200" dirty="0" smtClean="0">
                <a:solidFill>
                  <a:schemeClr val="tx1"/>
                </a:solidFill>
                <a:effectLst/>
                <a:latin typeface="+mn-lt"/>
                <a:ea typeface="+mn-ea"/>
                <a:cs typeface="+mn-cs"/>
              </a:rPr>
              <a:t>How do you know?</a:t>
            </a:r>
            <a:endParaRPr lang="en-IE" dirty="0" smtClean="0">
              <a:effectLst/>
            </a:endParaRPr>
          </a:p>
          <a:p>
            <a:r>
              <a:rPr lang="en-IE" sz="1200" kern="1200" dirty="0" smtClean="0">
                <a:solidFill>
                  <a:schemeClr val="tx1"/>
                </a:solidFill>
                <a:effectLst/>
                <a:latin typeface="+mn-lt"/>
                <a:ea typeface="+mn-ea"/>
                <a:cs typeface="+mn-cs"/>
              </a:rPr>
              <a:t>What do the rollers do?</a:t>
            </a:r>
            <a:endParaRPr lang="en-IE" dirty="0" smtClean="0">
              <a:effectLst/>
            </a:endParaRPr>
          </a:p>
          <a:p>
            <a:r>
              <a:rPr lang="en-IE" sz="1200" kern="1200" dirty="0" smtClean="0">
                <a:solidFill>
                  <a:schemeClr val="tx1"/>
                </a:solidFill>
                <a:effectLst/>
                <a:latin typeface="+mn-lt"/>
                <a:ea typeface="+mn-ea"/>
                <a:cs typeface="+mn-cs"/>
              </a:rPr>
              <a:t>What is the orange paper used for?</a:t>
            </a:r>
            <a:endParaRPr lang="en-IE" dirty="0" smtClean="0">
              <a:effectLst/>
            </a:endParaRPr>
          </a:p>
          <a:p>
            <a:r>
              <a:rPr lang="en-IE" sz="1200" kern="1200" dirty="0" smtClean="0">
                <a:solidFill>
                  <a:schemeClr val="tx1"/>
                </a:solidFill>
                <a:effectLst/>
                <a:latin typeface="+mn-lt"/>
                <a:ea typeface="+mn-ea"/>
                <a:cs typeface="+mn-cs"/>
              </a:rPr>
              <a:t>Where did the baker get the paper?</a:t>
            </a:r>
            <a:endParaRPr lang="en-IE" dirty="0" smtClean="0">
              <a:effectLst/>
            </a:endParaRPr>
          </a:p>
          <a:p>
            <a:r>
              <a:rPr lang="en-IE" sz="1200" kern="1200" dirty="0" smtClean="0">
                <a:solidFill>
                  <a:schemeClr val="tx1"/>
                </a:solidFill>
                <a:effectLst/>
                <a:latin typeface="+mn-lt"/>
                <a:ea typeface="+mn-ea"/>
                <a:cs typeface="+mn-cs"/>
              </a:rPr>
              <a:t>Was energy used in making the paper?</a:t>
            </a:r>
            <a:endParaRPr lang="en-IE" dirty="0" smtClean="0">
              <a:effectLst/>
            </a:endParaRPr>
          </a:p>
          <a:p>
            <a:r>
              <a:rPr lang="en-IE" sz="1200" kern="1200" dirty="0" smtClean="0">
                <a:solidFill>
                  <a:schemeClr val="tx1"/>
                </a:solidFill>
                <a:effectLst/>
                <a:latin typeface="+mn-lt"/>
                <a:ea typeface="+mn-ea"/>
                <a:cs typeface="+mn-cs"/>
              </a:rPr>
              <a:t>What kind of energy was used?</a:t>
            </a:r>
            <a:endParaRPr lang="en-IE" dirty="0" smtClean="0">
              <a:effectLst/>
            </a:endParaRPr>
          </a:p>
          <a:p>
            <a:r>
              <a:rPr lang="en-IE" sz="1200" kern="1200" dirty="0" smtClean="0">
                <a:solidFill>
                  <a:schemeClr val="tx1"/>
                </a:solidFill>
                <a:effectLst/>
                <a:latin typeface="+mn-lt"/>
                <a:ea typeface="+mn-ea"/>
                <a:cs typeface="+mn-cs"/>
              </a:rPr>
              <a:t>What is the difference between the loaves going in and the loaves coming out?</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Where does this machine get its energy?</a:t>
            </a:r>
            <a:endParaRPr lang="en-IE" dirty="0" smtClean="0">
              <a:effectLst/>
            </a:endParaRPr>
          </a:p>
          <a:p>
            <a:r>
              <a:rPr lang="en-IE" sz="1200" kern="1200" dirty="0" smtClean="0">
                <a:solidFill>
                  <a:schemeClr val="tx1"/>
                </a:solidFill>
                <a:effectLst/>
                <a:latin typeface="+mn-lt"/>
                <a:ea typeface="+mn-ea"/>
                <a:cs typeface="+mn-cs"/>
              </a:rPr>
              <a:t>What else uses electrical energy in the flour mill?</a:t>
            </a:r>
            <a:endParaRPr lang="en-IE" dirty="0" smtClean="0">
              <a:effectLst/>
            </a:endParaRPr>
          </a:p>
          <a:p>
            <a:r>
              <a:rPr lang="en-IE" sz="1200" kern="1200" dirty="0" smtClean="0">
                <a:solidFill>
                  <a:schemeClr val="tx1"/>
                </a:solidFill>
                <a:effectLst/>
                <a:latin typeface="+mn-lt"/>
                <a:ea typeface="+mn-ea"/>
                <a:cs typeface="+mn-cs"/>
              </a:rPr>
              <a:t>What will the baker do with the wrapped loaves?</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8</a:t>
            </a:fld>
            <a:endParaRPr lang="en-IE"/>
          </a:p>
        </p:txBody>
      </p:sp>
    </p:spTree>
    <p:extLst>
      <p:ext uri="{BB962C8B-B14F-4D97-AF65-F5344CB8AC3E}">
        <p14:creationId xmlns:p14="http://schemas.microsoft.com/office/powerpoint/2010/main" val="2629763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The bread ends its journey and arrives at the shop</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Who is the person inside the shop?</a:t>
            </a:r>
            <a:endParaRPr lang="en-IE" dirty="0" smtClean="0">
              <a:effectLst/>
            </a:endParaRPr>
          </a:p>
          <a:p>
            <a:r>
              <a:rPr lang="en-IE" sz="1200" kern="1200" dirty="0" smtClean="0">
                <a:solidFill>
                  <a:schemeClr val="tx1"/>
                </a:solidFill>
                <a:effectLst/>
                <a:latin typeface="+mn-lt"/>
                <a:ea typeface="+mn-ea"/>
                <a:cs typeface="+mn-cs"/>
              </a:rPr>
              <a:t>Is this the house in which he/she lives?</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What </a:t>
            </a:r>
            <a:r>
              <a:rPr lang="en-IE" sz="1200" kern="1200" dirty="0" smtClean="0">
                <a:solidFill>
                  <a:schemeClr val="tx1"/>
                </a:solidFill>
                <a:effectLst/>
                <a:latin typeface="+mn-lt"/>
                <a:ea typeface="+mn-ea"/>
                <a:cs typeface="+mn-cs"/>
              </a:rPr>
              <a:t>do you see outside the shop?</a:t>
            </a:r>
            <a:endParaRPr lang="en-IE" dirty="0" smtClean="0">
              <a:effectLst/>
            </a:endParaRPr>
          </a:p>
          <a:p>
            <a:r>
              <a:rPr lang="en-IE" sz="1200" kern="1200" dirty="0" smtClean="0">
                <a:solidFill>
                  <a:schemeClr val="tx1"/>
                </a:solidFill>
                <a:effectLst/>
                <a:latin typeface="+mn-lt"/>
                <a:ea typeface="+mn-ea"/>
                <a:cs typeface="+mn-cs"/>
              </a:rPr>
              <a:t>What did the van deliver to the shop?</a:t>
            </a:r>
            <a:endParaRPr lang="en-IE" dirty="0" smtClean="0">
              <a:effectLst/>
            </a:endParaRPr>
          </a:p>
          <a:p>
            <a:r>
              <a:rPr lang="en-IE" sz="1200" kern="1200" dirty="0" smtClean="0">
                <a:solidFill>
                  <a:schemeClr val="tx1"/>
                </a:solidFill>
                <a:effectLst/>
                <a:latin typeface="+mn-lt"/>
                <a:ea typeface="+mn-ea"/>
                <a:cs typeface="+mn-cs"/>
              </a:rPr>
              <a:t>What will happen to the bread now?</a:t>
            </a:r>
            <a:endParaRPr lang="en-IE" dirty="0" smtClean="0">
              <a:effectLst/>
            </a:endParaRPr>
          </a:p>
          <a:p>
            <a:r>
              <a:rPr lang="en-IE" sz="1200" kern="1200" dirty="0" smtClean="0">
                <a:solidFill>
                  <a:schemeClr val="tx1"/>
                </a:solidFill>
                <a:effectLst/>
                <a:latin typeface="+mn-lt"/>
                <a:ea typeface="+mn-ea"/>
                <a:cs typeface="+mn-cs"/>
              </a:rPr>
              <a:t>What else does the shop sell?</a:t>
            </a:r>
            <a:endParaRPr lang="en-IE" dirty="0" smtClean="0">
              <a:effectLst/>
            </a:endParaRPr>
          </a:p>
          <a:p>
            <a:r>
              <a:rPr lang="en-IE" sz="1200" kern="1200" dirty="0" smtClean="0">
                <a:solidFill>
                  <a:schemeClr val="tx1"/>
                </a:solidFill>
                <a:effectLst/>
                <a:latin typeface="+mn-lt"/>
                <a:ea typeface="+mn-ea"/>
                <a:cs typeface="+mn-cs"/>
              </a:rPr>
              <a:t>Does the shop use energy?</a:t>
            </a:r>
            <a:endParaRPr lang="en-IE" dirty="0" smtClean="0">
              <a:effectLst/>
            </a:endParaRPr>
          </a:p>
          <a:p>
            <a:r>
              <a:rPr lang="en-IE" sz="1200" kern="1200" dirty="0" smtClean="0">
                <a:solidFill>
                  <a:schemeClr val="tx1"/>
                </a:solidFill>
                <a:effectLst/>
                <a:latin typeface="+mn-lt"/>
                <a:ea typeface="+mn-ea"/>
                <a:cs typeface="+mn-cs"/>
              </a:rPr>
              <a:t>How does it use energy?</a:t>
            </a:r>
            <a:endParaRPr lang="en-IE" dirty="0" smtClean="0">
              <a:effectLst/>
            </a:endParaRPr>
          </a:p>
          <a:p>
            <a:r>
              <a:rPr lang="en-IE" sz="1200" kern="1200" dirty="0" smtClean="0">
                <a:solidFill>
                  <a:schemeClr val="tx1"/>
                </a:solidFill>
                <a:effectLst/>
                <a:latin typeface="+mn-lt"/>
                <a:ea typeface="+mn-ea"/>
                <a:cs typeface="+mn-cs"/>
              </a:rPr>
              <a:t>What kind of energy does it use?</a:t>
            </a:r>
            <a:endParaRPr lang="en-IE" dirty="0" smtClean="0">
              <a:effectLst/>
            </a:endParaRPr>
          </a:p>
          <a:p>
            <a:r>
              <a:rPr lang="en-IE" sz="1200" kern="1200" dirty="0" smtClean="0">
                <a:solidFill>
                  <a:schemeClr val="tx1"/>
                </a:solidFill>
                <a:effectLst/>
                <a:latin typeface="+mn-lt"/>
                <a:ea typeface="+mn-ea"/>
                <a:cs typeface="+mn-cs"/>
              </a:rPr>
              <a:t>What will the baker do with the bread?</a:t>
            </a:r>
            <a:endParaRPr lang="en-IE" dirty="0"/>
          </a:p>
        </p:txBody>
      </p:sp>
      <p:sp>
        <p:nvSpPr>
          <p:cNvPr id="4" name="Slide Number Placeholder 3"/>
          <p:cNvSpPr>
            <a:spLocks noGrp="1"/>
          </p:cNvSpPr>
          <p:nvPr>
            <p:ph type="sldNum" sz="quarter" idx="10"/>
          </p:nvPr>
        </p:nvSpPr>
        <p:spPr/>
        <p:txBody>
          <a:bodyPr/>
          <a:lstStyle/>
          <a:p>
            <a:fld id="{ECD2660F-5E40-46E5-8D73-79405C859EDF}" type="slidenum">
              <a:rPr lang="en-IE" smtClean="0"/>
              <a:t>9</a:t>
            </a:fld>
            <a:endParaRPr lang="en-IE"/>
          </a:p>
        </p:txBody>
      </p:sp>
    </p:spTree>
    <p:extLst>
      <p:ext uri="{BB962C8B-B14F-4D97-AF65-F5344CB8AC3E}">
        <p14:creationId xmlns:p14="http://schemas.microsoft.com/office/powerpoint/2010/main" val="3821818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75BC1BA8-60AA-4D58-9FDC-F5E5AC0581DC}"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3CF0DAD-3C8C-40C5-BC95-43C312204BF3}" type="slidenum">
              <a:rPr lang="en-IE" smtClean="0"/>
              <a:t>‹#›</a:t>
            </a:fld>
            <a:endParaRPr lang="en-IE"/>
          </a:p>
        </p:txBody>
      </p:sp>
    </p:spTree>
    <p:extLst>
      <p:ext uri="{BB962C8B-B14F-4D97-AF65-F5344CB8AC3E}">
        <p14:creationId xmlns:p14="http://schemas.microsoft.com/office/powerpoint/2010/main" val="957531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75BC1BA8-60AA-4D58-9FDC-F5E5AC0581DC}"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3CF0DAD-3C8C-40C5-BC95-43C312204BF3}" type="slidenum">
              <a:rPr lang="en-IE" smtClean="0"/>
              <a:t>‹#›</a:t>
            </a:fld>
            <a:endParaRPr lang="en-IE"/>
          </a:p>
        </p:txBody>
      </p:sp>
    </p:spTree>
    <p:extLst>
      <p:ext uri="{BB962C8B-B14F-4D97-AF65-F5344CB8AC3E}">
        <p14:creationId xmlns:p14="http://schemas.microsoft.com/office/powerpoint/2010/main" val="1149802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75BC1BA8-60AA-4D58-9FDC-F5E5AC0581DC}"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3CF0DAD-3C8C-40C5-BC95-43C312204BF3}" type="slidenum">
              <a:rPr lang="en-IE" smtClean="0"/>
              <a:t>‹#›</a:t>
            </a:fld>
            <a:endParaRPr lang="en-IE"/>
          </a:p>
        </p:txBody>
      </p:sp>
    </p:spTree>
    <p:extLst>
      <p:ext uri="{BB962C8B-B14F-4D97-AF65-F5344CB8AC3E}">
        <p14:creationId xmlns:p14="http://schemas.microsoft.com/office/powerpoint/2010/main" val="1178328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75BC1BA8-60AA-4D58-9FDC-F5E5AC0581DC}"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3CF0DAD-3C8C-40C5-BC95-43C312204BF3}" type="slidenum">
              <a:rPr lang="en-IE" smtClean="0"/>
              <a:t>‹#›</a:t>
            </a:fld>
            <a:endParaRPr lang="en-IE"/>
          </a:p>
        </p:txBody>
      </p:sp>
    </p:spTree>
    <p:extLst>
      <p:ext uri="{BB962C8B-B14F-4D97-AF65-F5344CB8AC3E}">
        <p14:creationId xmlns:p14="http://schemas.microsoft.com/office/powerpoint/2010/main" val="3603544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BC1BA8-60AA-4D58-9FDC-F5E5AC0581DC}"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3CF0DAD-3C8C-40C5-BC95-43C312204BF3}" type="slidenum">
              <a:rPr lang="en-IE" smtClean="0"/>
              <a:t>‹#›</a:t>
            </a:fld>
            <a:endParaRPr lang="en-IE"/>
          </a:p>
        </p:txBody>
      </p:sp>
    </p:spTree>
    <p:extLst>
      <p:ext uri="{BB962C8B-B14F-4D97-AF65-F5344CB8AC3E}">
        <p14:creationId xmlns:p14="http://schemas.microsoft.com/office/powerpoint/2010/main" val="832200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75BC1BA8-60AA-4D58-9FDC-F5E5AC0581DC}"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43CF0DAD-3C8C-40C5-BC95-43C312204BF3}" type="slidenum">
              <a:rPr lang="en-IE" smtClean="0"/>
              <a:t>‹#›</a:t>
            </a:fld>
            <a:endParaRPr lang="en-IE"/>
          </a:p>
        </p:txBody>
      </p:sp>
    </p:spTree>
    <p:extLst>
      <p:ext uri="{BB962C8B-B14F-4D97-AF65-F5344CB8AC3E}">
        <p14:creationId xmlns:p14="http://schemas.microsoft.com/office/powerpoint/2010/main" val="4204123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75BC1BA8-60AA-4D58-9FDC-F5E5AC0581DC}" type="datetimeFigureOut">
              <a:rPr lang="en-IE" smtClean="0"/>
              <a:t>30/01/2014</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43CF0DAD-3C8C-40C5-BC95-43C312204BF3}" type="slidenum">
              <a:rPr lang="en-IE" smtClean="0"/>
              <a:t>‹#›</a:t>
            </a:fld>
            <a:endParaRPr lang="en-IE"/>
          </a:p>
        </p:txBody>
      </p:sp>
    </p:spTree>
    <p:extLst>
      <p:ext uri="{BB962C8B-B14F-4D97-AF65-F5344CB8AC3E}">
        <p14:creationId xmlns:p14="http://schemas.microsoft.com/office/powerpoint/2010/main" val="902941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75BC1BA8-60AA-4D58-9FDC-F5E5AC0581DC}" type="datetimeFigureOut">
              <a:rPr lang="en-IE" smtClean="0"/>
              <a:t>30/01/2014</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43CF0DAD-3C8C-40C5-BC95-43C312204BF3}" type="slidenum">
              <a:rPr lang="en-IE" smtClean="0"/>
              <a:t>‹#›</a:t>
            </a:fld>
            <a:endParaRPr lang="en-IE"/>
          </a:p>
        </p:txBody>
      </p:sp>
    </p:spTree>
    <p:extLst>
      <p:ext uri="{BB962C8B-B14F-4D97-AF65-F5344CB8AC3E}">
        <p14:creationId xmlns:p14="http://schemas.microsoft.com/office/powerpoint/2010/main" val="271290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BC1BA8-60AA-4D58-9FDC-F5E5AC0581DC}" type="datetimeFigureOut">
              <a:rPr lang="en-IE" smtClean="0"/>
              <a:t>30/01/2014</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43CF0DAD-3C8C-40C5-BC95-43C312204BF3}" type="slidenum">
              <a:rPr lang="en-IE" smtClean="0"/>
              <a:t>‹#›</a:t>
            </a:fld>
            <a:endParaRPr lang="en-IE"/>
          </a:p>
        </p:txBody>
      </p:sp>
    </p:spTree>
    <p:extLst>
      <p:ext uri="{BB962C8B-B14F-4D97-AF65-F5344CB8AC3E}">
        <p14:creationId xmlns:p14="http://schemas.microsoft.com/office/powerpoint/2010/main" val="3013653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BC1BA8-60AA-4D58-9FDC-F5E5AC0581DC}"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43CF0DAD-3C8C-40C5-BC95-43C312204BF3}" type="slidenum">
              <a:rPr lang="en-IE" smtClean="0"/>
              <a:t>‹#›</a:t>
            </a:fld>
            <a:endParaRPr lang="en-IE"/>
          </a:p>
        </p:txBody>
      </p:sp>
    </p:spTree>
    <p:extLst>
      <p:ext uri="{BB962C8B-B14F-4D97-AF65-F5344CB8AC3E}">
        <p14:creationId xmlns:p14="http://schemas.microsoft.com/office/powerpoint/2010/main" val="1096701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BC1BA8-60AA-4D58-9FDC-F5E5AC0581DC}"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43CF0DAD-3C8C-40C5-BC95-43C312204BF3}" type="slidenum">
              <a:rPr lang="en-IE" smtClean="0"/>
              <a:t>‹#›</a:t>
            </a:fld>
            <a:endParaRPr lang="en-IE"/>
          </a:p>
        </p:txBody>
      </p:sp>
    </p:spTree>
    <p:extLst>
      <p:ext uri="{BB962C8B-B14F-4D97-AF65-F5344CB8AC3E}">
        <p14:creationId xmlns:p14="http://schemas.microsoft.com/office/powerpoint/2010/main" val="428303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BC1BA8-60AA-4D58-9FDC-F5E5AC0581DC}" type="datetimeFigureOut">
              <a:rPr lang="en-IE" smtClean="0"/>
              <a:t>30/01/2014</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CF0DAD-3C8C-40C5-BC95-43C312204BF3}" type="slidenum">
              <a:rPr lang="en-IE" smtClean="0"/>
              <a:t>‹#›</a:t>
            </a:fld>
            <a:endParaRPr lang="en-IE"/>
          </a:p>
        </p:txBody>
      </p:sp>
    </p:spTree>
    <p:extLst>
      <p:ext uri="{BB962C8B-B14F-4D97-AF65-F5344CB8AC3E}">
        <p14:creationId xmlns:p14="http://schemas.microsoft.com/office/powerpoint/2010/main" val="691104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2365816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14883145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149</Words>
  <Application>Microsoft Office PowerPoint</Application>
  <PresentationFormat>On-screen Show (4:3)</PresentationFormat>
  <Paragraphs>152</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dc:creator>
  <cp:lastModifiedBy>Cannon Aoife</cp:lastModifiedBy>
  <cp:revision>7</cp:revision>
  <dcterms:created xsi:type="dcterms:W3CDTF">2014-01-04T21:55:52Z</dcterms:created>
  <dcterms:modified xsi:type="dcterms:W3CDTF">2014-01-30T11:48:05Z</dcterms:modified>
</cp:coreProperties>
</file>