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7" autoAdjust="0"/>
    <p:restoredTop sz="69209" autoAdjust="0"/>
  </p:normalViewPr>
  <p:slideViewPr>
    <p:cSldViewPr>
      <p:cViewPr varScale="1">
        <p:scale>
          <a:sx n="62" d="100"/>
          <a:sy n="62" d="100"/>
        </p:scale>
        <p:origin x="-179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C3EBBF-5AAA-4D62-9ABB-9F1066E1DEC5}" type="datetimeFigureOut">
              <a:rPr lang="en-IE" smtClean="0"/>
              <a:t>30/01/2014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60BC50-1F8E-45A9-9D7C-905341FD5B32}" type="slidenum">
              <a:rPr lang="en-IE" smtClean="0"/>
              <a:t>‹#›</a:t>
            </a:fld>
            <a:endParaRPr lang="en-IE"/>
          </a:p>
        </p:txBody>
      </p:sp>
    </p:spTree>
    <p:extLst>
      <p:ext uri="{BB962C8B-B14F-4D97-AF65-F5344CB8AC3E}">
        <p14:creationId xmlns:p14="http://schemas.microsoft.com/office/powerpoint/2010/main" val="1157519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Story of Chocolate</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Where is Guzzler?</a:t>
            </a:r>
            <a:endParaRPr lang="en-IE" dirty="0" smtClean="0">
              <a:effectLst/>
            </a:endParaRPr>
          </a:p>
          <a:p>
            <a:r>
              <a:rPr lang="en-IE" sz="1200" kern="1200" dirty="0" smtClean="0">
                <a:solidFill>
                  <a:schemeClr val="tx1"/>
                </a:solidFill>
                <a:effectLst/>
                <a:latin typeface="+mn-lt"/>
                <a:ea typeface="+mn-ea"/>
                <a:cs typeface="+mn-cs"/>
              </a:rPr>
              <a:t>What is he holding?</a:t>
            </a:r>
            <a:endParaRPr lang="en-IE" dirty="0" smtClean="0">
              <a:effectLst/>
            </a:endParaRPr>
          </a:p>
          <a:p>
            <a:r>
              <a:rPr lang="en-IE" sz="1200" kern="1200" dirty="0" smtClean="0">
                <a:solidFill>
                  <a:schemeClr val="tx1"/>
                </a:solidFill>
                <a:effectLst/>
                <a:latin typeface="+mn-lt"/>
                <a:ea typeface="+mn-ea"/>
                <a:cs typeface="+mn-cs"/>
              </a:rPr>
              <a:t>How does he look?</a:t>
            </a:r>
            <a:endParaRPr lang="en-IE" dirty="0" smtClean="0">
              <a:effectLst/>
            </a:endParaRPr>
          </a:p>
          <a:p>
            <a:r>
              <a:rPr lang="en-IE" sz="1200" kern="1200" dirty="0" smtClean="0">
                <a:solidFill>
                  <a:schemeClr val="tx1"/>
                </a:solidFill>
                <a:effectLst/>
                <a:latin typeface="+mn-lt"/>
                <a:ea typeface="+mn-ea"/>
                <a:cs typeface="+mn-cs"/>
              </a:rPr>
              <a:t>How do you think he feels?</a:t>
            </a:r>
            <a:endParaRPr lang="en-IE" dirty="0" smtClean="0">
              <a:effectLst/>
            </a:endParaRPr>
          </a:p>
          <a:p>
            <a:r>
              <a:rPr lang="en-IE" sz="1200" kern="1200" dirty="0" smtClean="0">
                <a:solidFill>
                  <a:schemeClr val="tx1"/>
                </a:solidFill>
                <a:effectLst/>
                <a:latin typeface="+mn-lt"/>
                <a:ea typeface="+mn-ea"/>
                <a:cs typeface="+mn-cs"/>
              </a:rPr>
              <a:t>Why?</a:t>
            </a:r>
            <a:endParaRPr lang="en-IE" dirty="0" smtClean="0">
              <a:effectLst/>
            </a:endParaRPr>
          </a:p>
          <a:p>
            <a:r>
              <a:rPr lang="en-IE" sz="1200" kern="1200" dirty="0" smtClean="0">
                <a:solidFill>
                  <a:schemeClr val="tx1"/>
                </a:solidFill>
                <a:effectLst/>
                <a:latin typeface="+mn-lt"/>
                <a:ea typeface="+mn-ea"/>
                <a:cs typeface="+mn-cs"/>
              </a:rPr>
              <a:t>What else is in the supermarket?</a:t>
            </a:r>
            <a:endParaRPr lang="en-IE" dirty="0" smtClean="0">
              <a:effectLst/>
            </a:endParaRPr>
          </a:p>
          <a:p>
            <a:r>
              <a:rPr lang="en-IE" sz="1200" kern="1200" dirty="0" smtClean="0">
                <a:solidFill>
                  <a:schemeClr val="tx1"/>
                </a:solidFill>
                <a:effectLst/>
                <a:latin typeface="+mn-lt"/>
                <a:ea typeface="+mn-ea"/>
                <a:cs typeface="+mn-cs"/>
              </a:rPr>
              <a:t>Name some of the foods you see?</a:t>
            </a:r>
            <a:endParaRPr lang="en-IE" dirty="0" smtClean="0">
              <a:effectLst/>
            </a:endParaRPr>
          </a:p>
          <a:p>
            <a:r>
              <a:rPr lang="en-IE" sz="1200" kern="1200" dirty="0" smtClean="0">
                <a:solidFill>
                  <a:schemeClr val="tx1"/>
                </a:solidFill>
                <a:effectLst/>
                <a:latin typeface="+mn-lt"/>
                <a:ea typeface="+mn-ea"/>
                <a:cs typeface="+mn-cs"/>
              </a:rPr>
              <a:t>If Guzzler eats some of these foods, what will he get from them?</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a:t>
            </a:fld>
            <a:endParaRPr lang="en-IE"/>
          </a:p>
        </p:txBody>
      </p:sp>
    </p:spTree>
    <p:extLst>
      <p:ext uri="{BB962C8B-B14F-4D97-AF65-F5344CB8AC3E}">
        <p14:creationId xmlns:p14="http://schemas.microsoft.com/office/powerpoint/2010/main" val="2291288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chocolate ends its journey and arrives at the shop</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Who is the person inside the shop?</a:t>
            </a:r>
            <a:endParaRPr lang="en-IE" dirty="0" smtClean="0">
              <a:effectLst/>
            </a:endParaRPr>
          </a:p>
          <a:p>
            <a:r>
              <a:rPr lang="en-IE" sz="1200" kern="1200" dirty="0" smtClean="0">
                <a:solidFill>
                  <a:schemeClr val="tx1"/>
                </a:solidFill>
                <a:effectLst/>
                <a:latin typeface="+mn-lt"/>
                <a:ea typeface="+mn-ea"/>
                <a:cs typeface="+mn-cs"/>
              </a:rPr>
              <a:t>Is this the house in which he lives?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is this building called?</a:t>
            </a:r>
            <a:endParaRPr lang="en-IE" dirty="0" smtClean="0">
              <a:effectLst/>
            </a:endParaRPr>
          </a:p>
          <a:p>
            <a:r>
              <a:rPr lang="en-IE" sz="1200" kern="1200" dirty="0" smtClean="0">
                <a:solidFill>
                  <a:schemeClr val="tx1"/>
                </a:solidFill>
                <a:effectLst/>
                <a:latin typeface="+mn-lt"/>
                <a:ea typeface="+mn-ea"/>
                <a:cs typeface="+mn-cs"/>
              </a:rPr>
              <a:t>What do you see outside the shop?</a:t>
            </a:r>
            <a:endParaRPr lang="en-IE" dirty="0" smtClean="0">
              <a:effectLst/>
            </a:endParaRPr>
          </a:p>
          <a:p>
            <a:r>
              <a:rPr lang="en-IE" sz="1200" kern="1200" dirty="0" smtClean="0">
                <a:solidFill>
                  <a:schemeClr val="tx1"/>
                </a:solidFill>
                <a:effectLst/>
                <a:latin typeface="+mn-lt"/>
                <a:ea typeface="+mn-ea"/>
                <a:cs typeface="+mn-cs"/>
              </a:rPr>
              <a:t>What did the van deliver to the shop?</a:t>
            </a:r>
            <a:endParaRPr lang="en-IE" dirty="0" smtClean="0">
              <a:effectLst/>
            </a:endParaRPr>
          </a:p>
          <a:p>
            <a:r>
              <a:rPr lang="en-IE" sz="1200" kern="1200" dirty="0" smtClean="0">
                <a:solidFill>
                  <a:schemeClr val="tx1"/>
                </a:solidFill>
                <a:effectLst/>
                <a:latin typeface="+mn-lt"/>
                <a:ea typeface="+mn-ea"/>
                <a:cs typeface="+mn-cs"/>
              </a:rPr>
              <a:t>What will happen to the chocolate now?</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10</a:t>
            </a:fld>
            <a:endParaRPr lang="en-IE"/>
          </a:p>
        </p:txBody>
      </p:sp>
    </p:spTree>
    <p:extLst>
      <p:ext uri="{BB962C8B-B14F-4D97-AF65-F5344CB8AC3E}">
        <p14:creationId xmlns:p14="http://schemas.microsoft.com/office/powerpoint/2010/main" val="1401922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Questions to promote discussion:</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this </a:t>
            </a:r>
            <a:r>
              <a:rPr lang="en-IE" sz="1200" kern="1200" dirty="0" smtClean="0">
                <a:solidFill>
                  <a:schemeClr val="tx1"/>
                </a:solidFill>
                <a:effectLst/>
                <a:latin typeface="+mn-lt"/>
                <a:ea typeface="+mn-ea"/>
                <a:cs typeface="+mn-cs"/>
              </a:rPr>
              <a:t>type of shop </a:t>
            </a:r>
            <a:r>
              <a:rPr lang="en-IE" sz="1200" kern="1200" dirty="0" smtClean="0">
                <a:solidFill>
                  <a:schemeClr val="tx1"/>
                </a:solidFill>
                <a:effectLst/>
                <a:latin typeface="+mn-lt"/>
                <a:ea typeface="+mn-ea"/>
                <a:cs typeface="+mn-cs"/>
              </a:rPr>
              <a:t>called?</a:t>
            </a:r>
            <a:endParaRPr lang="en-IE" dirty="0" smtClean="0">
              <a:effectLst/>
            </a:endParaRPr>
          </a:p>
          <a:p>
            <a:r>
              <a:rPr lang="en-IE" sz="1200" kern="1200" dirty="0" smtClean="0">
                <a:solidFill>
                  <a:schemeClr val="tx1"/>
                </a:solidFill>
                <a:effectLst/>
                <a:latin typeface="+mn-lt"/>
                <a:ea typeface="+mn-ea"/>
                <a:cs typeface="+mn-cs"/>
              </a:rPr>
              <a:t>Who is the woman?</a:t>
            </a:r>
            <a:endParaRPr lang="en-IE" dirty="0" smtClean="0">
              <a:effectLst/>
            </a:endParaRPr>
          </a:p>
          <a:p>
            <a:r>
              <a:rPr lang="en-IE" sz="1200" kern="1200" dirty="0" smtClean="0">
                <a:solidFill>
                  <a:schemeClr val="tx1"/>
                </a:solidFill>
                <a:effectLst/>
                <a:latin typeface="+mn-lt"/>
                <a:ea typeface="+mn-ea"/>
                <a:cs typeface="+mn-cs"/>
              </a:rPr>
              <a:t>What is she doing?</a:t>
            </a:r>
            <a:endParaRPr lang="en-IE" dirty="0" smtClean="0">
              <a:effectLst/>
            </a:endParaRPr>
          </a:p>
          <a:p>
            <a:r>
              <a:rPr lang="en-IE" sz="1200" kern="1200" dirty="0" smtClean="0">
                <a:solidFill>
                  <a:schemeClr val="tx1"/>
                </a:solidFill>
                <a:effectLst/>
                <a:latin typeface="+mn-lt"/>
                <a:ea typeface="+mn-ea"/>
                <a:cs typeface="+mn-cs"/>
              </a:rPr>
              <a:t>How do you think she feels?</a:t>
            </a:r>
            <a:endParaRPr lang="en-IE" dirty="0" smtClean="0">
              <a:effectLst/>
            </a:endParaRPr>
          </a:p>
          <a:p>
            <a:r>
              <a:rPr lang="en-IE" sz="1200" kern="1200" dirty="0" smtClean="0">
                <a:solidFill>
                  <a:schemeClr val="tx1"/>
                </a:solidFill>
                <a:effectLst/>
                <a:latin typeface="+mn-lt"/>
                <a:ea typeface="+mn-ea"/>
                <a:cs typeface="+mn-cs"/>
              </a:rPr>
              <a:t>Why is she happy?</a:t>
            </a:r>
            <a:endParaRPr lang="en-IE" dirty="0" smtClean="0">
              <a:effectLst/>
            </a:endParaRPr>
          </a:p>
          <a:p>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did the chocolate </a:t>
            </a:r>
            <a:r>
              <a:rPr lang="en-IE" sz="1200" kern="1200" dirty="0" smtClean="0">
                <a:solidFill>
                  <a:schemeClr val="tx1"/>
                </a:solidFill>
                <a:effectLst/>
                <a:latin typeface="+mn-lt"/>
                <a:ea typeface="+mn-ea"/>
                <a:cs typeface="+mn-cs"/>
              </a:rPr>
              <a:t>come from?</a:t>
            </a:r>
            <a:endParaRPr lang="en-IE" dirty="0" smtClean="0">
              <a:effectLst/>
            </a:endParaRPr>
          </a:p>
          <a:p>
            <a:r>
              <a:rPr lang="en-IE" sz="1200" kern="1200" dirty="0" smtClean="0">
                <a:solidFill>
                  <a:schemeClr val="tx1"/>
                </a:solidFill>
                <a:effectLst/>
                <a:latin typeface="+mn-lt"/>
                <a:ea typeface="+mn-ea"/>
                <a:cs typeface="+mn-cs"/>
              </a:rPr>
              <a:t>Who brought it here?</a:t>
            </a:r>
            <a:endParaRPr lang="en-IE" dirty="0" smtClean="0">
              <a:effectLst/>
            </a:endParaRPr>
          </a:p>
          <a:p>
            <a:r>
              <a:rPr lang="en-IE" sz="1200" kern="1200" dirty="0" smtClean="0">
                <a:solidFill>
                  <a:schemeClr val="tx1"/>
                </a:solidFill>
                <a:effectLst/>
                <a:latin typeface="+mn-lt"/>
                <a:ea typeface="+mn-ea"/>
                <a:cs typeface="+mn-cs"/>
              </a:rPr>
              <a:t>Where did the factory get it?</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11</a:t>
            </a:fld>
            <a:endParaRPr lang="en-IE"/>
          </a:p>
        </p:txBody>
      </p:sp>
    </p:spTree>
    <p:extLst>
      <p:ext uri="{BB962C8B-B14F-4D97-AF65-F5344CB8AC3E}">
        <p14:creationId xmlns:p14="http://schemas.microsoft.com/office/powerpoint/2010/main" val="3332931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Story of Chocolate:</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Is the sequence correct?</a:t>
            </a:r>
          </a:p>
          <a:p>
            <a:r>
              <a:rPr lang="en-IE" sz="1200" kern="1200" dirty="0" smtClean="0">
                <a:solidFill>
                  <a:schemeClr val="tx1"/>
                </a:solidFill>
                <a:effectLst/>
                <a:latin typeface="+mn-lt"/>
                <a:ea typeface="+mn-ea"/>
                <a:cs typeface="+mn-cs"/>
              </a:rPr>
              <a:t>Allow for class discussion to re-order the images to tell the story of chocolate.</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a:t>
            </a:r>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happened first?</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did the farmer do with the pods?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Did the factory put wrappings on the pods?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Did they crack the pods with their hands?</a:t>
            </a:r>
            <a:endParaRPr lang="en-IE" dirty="0" smtClean="0">
              <a:effectLst/>
            </a:endParaRPr>
          </a:p>
          <a:p>
            <a:r>
              <a:rPr lang="en-IE" sz="1200" kern="1200" dirty="0" smtClean="0">
                <a:solidFill>
                  <a:schemeClr val="tx1"/>
                </a:solidFill>
                <a:effectLst/>
                <a:latin typeface="+mn-lt"/>
                <a:ea typeface="+mn-ea"/>
                <a:cs typeface="+mn-cs"/>
              </a:rPr>
              <a:t>etc.</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Discuss how you would put  the images into the correct order.</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12</a:t>
            </a:fld>
            <a:endParaRPr lang="en-IE"/>
          </a:p>
        </p:txBody>
      </p:sp>
    </p:spTree>
    <p:extLst>
      <p:ext uri="{BB962C8B-B14F-4D97-AF65-F5344CB8AC3E}">
        <p14:creationId xmlns:p14="http://schemas.microsoft.com/office/powerpoint/2010/main" val="1526281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Images re-ordered</a:t>
            </a:r>
            <a:r>
              <a:rPr lang="en-IE" baseline="0" dirty="0" smtClean="0"/>
              <a:t> to tell the story.</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13</a:t>
            </a:fld>
            <a:endParaRPr lang="en-IE"/>
          </a:p>
        </p:txBody>
      </p:sp>
    </p:spTree>
    <p:extLst>
      <p:ext uri="{BB962C8B-B14F-4D97-AF65-F5344CB8AC3E}">
        <p14:creationId xmlns:p14="http://schemas.microsoft.com/office/powerpoint/2010/main" val="39332637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Quiz time:</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The quiz questions on the following pages are in multiple choice format with 3 optional answers.</a:t>
            </a:r>
            <a:endParaRPr lang="en-IE" dirty="0" smtClean="0">
              <a:effectLst/>
            </a:endParaRPr>
          </a:p>
          <a:p>
            <a:r>
              <a:rPr lang="en-IE" sz="1200" kern="1200" dirty="0" smtClean="0">
                <a:solidFill>
                  <a:schemeClr val="tx1"/>
                </a:solidFill>
                <a:effectLst/>
                <a:latin typeface="+mn-lt"/>
                <a:ea typeface="+mn-ea"/>
                <a:cs typeface="+mn-cs"/>
              </a:rPr>
              <a:t>They can be completed as paired or small group activities allowing for talk and discussion or on an individual basis.</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Suggestion:</a:t>
            </a:r>
            <a:endParaRPr lang="en-IE" b="1" dirty="0" smtClean="0">
              <a:effectLst/>
            </a:endParaRPr>
          </a:p>
          <a:p>
            <a:r>
              <a:rPr lang="en-IE" sz="1200" kern="1200" dirty="0" smtClean="0">
                <a:solidFill>
                  <a:schemeClr val="tx1"/>
                </a:solidFill>
                <a:effectLst/>
                <a:latin typeface="+mn-lt"/>
                <a:ea typeface="+mn-ea"/>
                <a:cs typeface="+mn-cs"/>
              </a:rPr>
              <a:t>Each child/group has cards / key-ring / fan with numbers to hold up for the correct answer.</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14</a:t>
            </a:fld>
            <a:endParaRPr lang="en-IE"/>
          </a:p>
        </p:txBody>
      </p:sp>
    </p:spTree>
    <p:extLst>
      <p:ext uri="{BB962C8B-B14F-4D97-AF65-F5344CB8AC3E}">
        <p14:creationId xmlns:p14="http://schemas.microsoft.com/office/powerpoint/2010/main" val="2176370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pod</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15</a:t>
            </a:fld>
            <a:endParaRPr lang="en-IE"/>
          </a:p>
        </p:txBody>
      </p:sp>
    </p:spTree>
    <p:extLst>
      <p:ext uri="{BB962C8B-B14F-4D97-AF65-F5344CB8AC3E}">
        <p14:creationId xmlns:p14="http://schemas.microsoft.com/office/powerpoint/2010/main" val="2061941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by hand</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16</a:t>
            </a:fld>
            <a:endParaRPr lang="en-IE"/>
          </a:p>
        </p:txBody>
      </p:sp>
    </p:spTree>
    <p:extLst>
      <p:ext uri="{BB962C8B-B14F-4D97-AF65-F5344CB8AC3E}">
        <p14:creationId xmlns:p14="http://schemas.microsoft.com/office/powerpoint/2010/main" val="3050971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chocolate</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17</a:t>
            </a:fld>
            <a:endParaRPr lang="en-IE"/>
          </a:p>
        </p:txBody>
      </p:sp>
    </p:spTree>
    <p:extLst>
      <p:ext uri="{BB962C8B-B14F-4D97-AF65-F5344CB8AC3E}">
        <p14:creationId xmlns:p14="http://schemas.microsoft.com/office/powerpoint/2010/main" val="573013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cocoa bean</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18</a:t>
            </a:fld>
            <a:endParaRPr lang="en-IE"/>
          </a:p>
        </p:txBody>
      </p:sp>
    </p:spTree>
    <p:extLst>
      <p:ext uri="{BB962C8B-B14F-4D97-AF65-F5344CB8AC3E}">
        <p14:creationId xmlns:p14="http://schemas.microsoft.com/office/powerpoint/2010/main" val="2080097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The Story of Chocolate:</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Today, cocoa is still grown by hand, mainly on small family-owned farms, where the whole family works together to plant seedlings, clear or thin the forest canopy</a:t>
            </a:r>
            <a:r>
              <a:rPr lang="en-IE" sz="1200" kern="1200" baseline="0" dirty="0" smtClean="0">
                <a:solidFill>
                  <a:schemeClr val="tx1"/>
                </a:solidFill>
                <a:effectLst/>
                <a:latin typeface="+mn-lt"/>
                <a:ea typeface="+mn-ea"/>
                <a:cs typeface="+mn-cs"/>
              </a:rPr>
              <a:t> or</a:t>
            </a:r>
            <a:r>
              <a:rPr lang="en-IE" sz="1200" kern="1200" dirty="0" smtClean="0">
                <a:solidFill>
                  <a:schemeClr val="tx1"/>
                </a:solidFill>
                <a:effectLst/>
                <a:latin typeface="+mn-lt"/>
                <a:ea typeface="+mn-ea"/>
                <a:cs typeface="+mn-cs"/>
              </a:rPr>
              <a:t> prune and watch over the cacao trees. </a:t>
            </a:r>
            <a:endParaRPr lang="en-IE" dirty="0" smtClean="0">
              <a:effectLst/>
            </a:endParaRPr>
          </a:p>
          <a:p>
            <a:r>
              <a:rPr lang="en-IE" sz="1200" kern="1200" dirty="0" smtClean="0">
                <a:solidFill>
                  <a:schemeClr val="tx1"/>
                </a:solidFill>
                <a:effectLst/>
                <a:latin typeface="+mn-lt"/>
                <a:ea typeface="+mn-ea"/>
                <a:cs typeface="+mn-cs"/>
              </a:rPr>
              <a:t>The farmer is gathering the cacao pods into the basket for harvesting.</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the farmer doing?</a:t>
            </a:r>
            <a:endParaRPr lang="en-IE" dirty="0" smtClean="0">
              <a:effectLst/>
            </a:endParaRPr>
          </a:p>
          <a:p>
            <a:r>
              <a:rPr lang="en-IE" sz="1200" kern="1200" dirty="0" smtClean="0">
                <a:solidFill>
                  <a:schemeClr val="tx1"/>
                </a:solidFill>
                <a:effectLst/>
                <a:latin typeface="+mn-lt"/>
                <a:ea typeface="+mn-ea"/>
                <a:cs typeface="+mn-cs"/>
              </a:rPr>
              <a:t>What kind of tree is this?</a:t>
            </a:r>
            <a:endParaRPr lang="en-IE" dirty="0" smtClean="0">
              <a:effectLst/>
            </a:endParaRPr>
          </a:p>
          <a:p>
            <a:r>
              <a:rPr lang="en-IE" sz="1200" kern="1200" dirty="0" smtClean="0">
                <a:solidFill>
                  <a:schemeClr val="tx1"/>
                </a:solidFill>
                <a:effectLst/>
                <a:latin typeface="+mn-lt"/>
                <a:ea typeface="+mn-ea"/>
                <a:cs typeface="+mn-cs"/>
              </a:rPr>
              <a:t>What are the brown pods called?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(cacao)</a:t>
            </a:r>
            <a:endParaRPr lang="en-IE" dirty="0" smtClean="0">
              <a:effectLst/>
            </a:endParaRPr>
          </a:p>
          <a:p>
            <a:r>
              <a:rPr lang="en-IE" sz="1200" kern="1200" dirty="0" smtClean="0">
                <a:solidFill>
                  <a:schemeClr val="tx1"/>
                </a:solidFill>
                <a:effectLst/>
                <a:latin typeface="+mn-lt"/>
                <a:ea typeface="+mn-ea"/>
                <a:cs typeface="+mn-cs"/>
              </a:rPr>
              <a:t>Where does the farmer get his energy to work?</a:t>
            </a:r>
            <a:endParaRPr lang="en-IE" dirty="0" smtClean="0">
              <a:effectLst/>
            </a:endParaRPr>
          </a:p>
          <a:p>
            <a:r>
              <a:rPr lang="en-IE" sz="1200" kern="1200" dirty="0" smtClean="0">
                <a:solidFill>
                  <a:schemeClr val="tx1"/>
                </a:solidFill>
                <a:effectLst/>
                <a:latin typeface="+mn-lt"/>
                <a:ea typeface="+mn-ea"/>
                <a:cs typeface="+mn-cs"/>
              </a:rPr>
              <a:t>Where does the tree get its energy to grow?</a:t>
            </a:r>
            <a:endParaRPr lang="en-IE" dirty="0" smtClean="0">
              <a:effectLst/>
            </a:endParaRPr>
          </a:p>
          <a:p>
            <a:r>
              <a:rPr lang="en-IE" sz="1200" kern="1200" dirty="0" smtClean="0">
                <a:solidFill>
                  <a:schemeClr val="tx1"/>
                </a:solidFill>
                <a:effectLst/>
                <a:latin typeface="+mn-lt"/>
                <a:ea typeface="+mn-ea"/>
                <a:cs typeface="+mn-cs"/>
              </a:rPr>
              <a:t>Is this set in Ireland?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How do you know?</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Is the temperature hot of cold?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How do you know?</a:t>
            </a:r>
            <a:endParaRPr lang="en-IE" dirty="0" smtClean="0">
              <a:effectLst/>
            </a:endParaRPr>
          </a:p>
          <a:p>
            <a:r>
              <a:rPr lang="en-IE" sz="1200" kern="1200" dirty="0" smtClean="0">
                <a:solidFill>
                  <a:schemeClr val="tx1"/>
                </a:solidFill>
                <a:effectLst/>
                <a:latin typeface="+mn-lt"/>
                <a:ea typeface="+mn-ea"/>
                <a:cs typeface="+mn-cs"/>
              </a:rPr>
              <a:t>What country is it?</a:t>
            </a:r>
            <a:endParaRPr lang="en-IE" dirty="0" smtClean="0">
              <a:effectLst/>
            </a:endParaRPr>
          </a:p>
          <a:p>
            <a:r>
              <a:rPr lang="en-IE" sz="1200" kern="1200" dirty="0" smtClean="0">
                <a:solidFill>
                  <a:schemeClr val="tx1"/>
                </a:solidFill>
                <a:effectLst/>
                <a:latin typeface="+mn-lt"/>
                <a:ea typeface="+mn-ea"/>
                <a:cs typeface="+mn-cs"/>
              </a:rPr>
              <a:t>(Possibly West Africa, Southeast Asia, Central or South America.)</a:t>
            </a:r>
            <a:endParaRPr lang="en-IE" dirty="0" smtClean="0">
              <a:effectLst/>
            </a:endParaRPr>
          </a:p>
          <a:p>
            <a:r>
              <a:rPr lang="en-IE" sz="1200" kern="1200" dirty="0" smtClean="0">
                <a:solidFill>
                  <a:schemeClr val="tx1"/>
                </a:solidFill>
                <a:effectLst/>
                <a:latin typeface="+mn-lt"/>
                <a:ea typeface="+mn-ea"/>
                <a:cs typeface="+mn-cs"/>
              </a:rPr>
              <a:t>Can we find these countries on a map?</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2</a:t>
            </a:fld>
            <a:endParaRPr lang="en-IE"/>
          </a:p>
        </p:txBody>
      </p:sp>
    </p:spTree>
    <p:extLst>
      <p:ext uri="{BB962C8B-B14F-4D97-AF65-F5344CB8AC3E}">
        <p14:creationId xmlns:p14="http://schemas.microsoft.com/office/powerpoint/2010/main" val="4152142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farmers are gathering the cacao pods from the truck into the shed.</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are the farmers doing?</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Do you remember the name of the pods?</a:t>
            </a:r>
            <a:endParaRPr lang="en-IE" dirty="0" smtClean="0">
              <a:effectLst/>
            </a:endParaRPr>
          </a:p>
          <a:p>
            <a:r>
              <a:rPr lang="en-IE" sz="1200" kern="1200" dirty="0" smtClean="0">
                <a:solidFill>
                  <a:schemeClr val="tx1"/>
                </a:solidFill>
                <a:effectLst/>
                <a:latin typeface="+mn-lt"/>
                <a:ea typeface="+mn-ea"/>
                <a:cs typeface="+mn-cs"/>
              </a:rPr>
              <a:t>Why are they putting the pods into the shed?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Will they leave the pods in the shed?</a:t>
            </a:r>
            <a:endParaRPr lang="en-IE" dirty="0" smtClean="0">
              <a:effectLst/>
            </a:endParaRPr>
          </a:p>
          <a:p>
            <a:r>
              <a:rPr lang="en-IE" sz="1200" kern="1200" dirty="0" smtClean="0">
                <a:solidFill>
                  <a:schemeClr val="tx1"/>
                </a:solidFill>
                <a:effectLst/>
                <a:latin typeface="+mn-lt"/>
                <a:ea typeface="+mn-ea"/>
                <a:cs typeface="+mn-cs"/>
              </a:rPr>
              <a:t>Where do the farmers get their energy to work?</a:t>
            </a:r>
            <a:endParaRPr lang="en-IE" dirty="0" smtClean="0">
              <a:effectLst/>
            </a:endParaRPr>
          </a:p>
          <a:p>
            <a:r>
              <a:rPr lang="en-IE" sz="1200" kern="1200" dirty="0" smtClean="0">
                <a:solidFill>
                  <a:schemeClr val="tx1"/>
                </a:solidFill>
                <a:effectLst/>
                <a:latin typeface="+mn-lt"/>
                <a:ea typeface="+mn-ea"/>
                <a:cs typeface="+mn-cs"/>
              </a:rPr>
              <a:t>Where does the truck get the energy to move?</a:t>
            </a:r>
            <a:endParaRPr lang="en-IE" dirty="0" smtClean="0">
              <a:effectLst/>
            </a:endParaRPr>
          </a:p>
          <a:p>
            <a:r>
              <a:rPr lang="en-IE" sz="1200" kern="1200" dirty="0" smtClean="0">
                <a:solidFill>
                  <a:schemeClr val="tx1"/>
                </a:solidFill>
                <a:effectLst/>
                <a:latin typeface="+mn-lt"/>
                <a:ea typeface="+mn-ea"/>
                <a:cs typeface="+mn-cs"/>
              </a:rPr>
              <a:t>Where did the pods get their energy to grow?</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3</a:t>
            </a:fld>
            <a:endParaRPr lang="en-IE"/>
          </a:p>
        </p:txBody>
      </p:sp>
    </p:spTree>
    <p:extLst>
      <p:ext uri="{BB962C8B-B14F-4D97-AF65-F5344CB8AC3E}">
        <p14:creationId xmlns:p14="http://schemas.microsoft.com/office/powerpoint/2010/main" val="1488945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Harvesting the cocoa beans</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The farmers crack open the cacao pods and scoop out the seeds. These seeds are initially white and are called cocoa beans. The farmers wrap the cocoa beans in banana leaves and allow them to ferment and dry out. When they are left for a long time to dry out in the heat, the beans then turn brown. They are now ready for the market.</a:t>
            </a:r>
            <a:endParaRPr lang="en-IE" dirty="0" smtClean="0">
              <a:effectLst/>
            </a:endParaRPr>
          </a:p>
          <a:p>
            <a:r>
              <a:rPr lang="en-IE" sz="1200" kern="1200" dirty="0" smtClean="0">
                <a:solidFill>
                  <a:schemeClr val="tx1"/>
                </a:solidFill>
                <a:effectLst/>
                <a:latin typeface="+mn-lt"/>
                <a:ea typeface="+mn-ea"/>
                <a:cs typeface="+mn-cs"/>
              </a:rPr>
              <a:t>The farmers then pack them in sacks and bring them to the market where they sell them. The beans are then shipped to chocolate factories around the world.</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4</a:t>
            </a:fld>
            <a:endParaRPr lang="en-IE"/>
          </a:p>
        </p:txBody>
      </p:sp>
    </p:spTree>
    <p:extLst>
      <p:ext uri="{BB962C8B-B14F-4D97-AF65-F5344CB8AC3E}">
        <p14:creationId xmlns:p14="http://schemas.microsoft.com/office/powerpoint/2010/main" val="1937221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When the cocoa beans go to the factory they are ground down to make a chocolate powder.</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Do you remember the name of the beans?</a:t>
            </a:r>
            <a:endParaRPr lang="en-IE" dirty="0" smtClean="0">
              <a:effectLst/>
            </a:endParaRPr>
          </a:p>
          <a:p>
            <a:r>
              <a:rPr lang="en-IE" sz="1200" kern="1200" dirty="0" smtClean="0">
                <a:solidFill>
                  <a:schemeClr val="tx1"/>
                </a:solidFill>
                <a:effectLst/>
                <a:latin typeface="+mn-lt"/>
                <a:ea typeface="+mn-ea"/>
                <a:cs typeface="+mn-cs"/>
              </a:rPr>
              <a:t>Who is the man?</a:t>
            </a:r>
            <a:endParaRPr lang="en-IE" dirty="0" smtClean="0">
              <a:effectLst/>
            </a:endParaRPr>
          </a:p>
          <a:p>
            <a:r>
              <a:rPr lang="en-IE" sz="1200" kern="1200" dirty="0" smtClean="0">
                <a:solidFill>
                  <a:schemeClr val="tx1"/>
                </a:solidFill>
                <a:effectLst/>
                <a:latin typeface="+mn-lt"/>
                <a:ea typeface="+mn-ea"/>
                <a:cs typeface="+mn-cs"/>
              </a:rPr>
              <a:t>What is he doing?</a:t>
            </a:r>
            <a:endParaRPr lang="en-IE" dirty="0" smtClean="0">
              <a:effectLst/>
            </a:endParaRPr>
          </a:p>
          <a:p>
            <a:r>
              <a:rPr lang="en-IE" sz="1200" kern="1200" dirty="0" smtClean="0">
                <a:solidFill>
                  <a:schemeClr val="tx1"/>
                </a:solidFill>
                <a:effectLst/>
                <a:latin typeface="+mn-lt"/>
                <a:ea typeface="+mn-ea"/>
                <a:cs typeface="+mn-cs"/>
              </a:rPr>
              <a:t>Why is the man wearing gloves and a hat?</a:t>
            </a:r>
            <a:endParaRPr lang="en-IE" dirty="0" smtClean="0">
              <a:effectLst/>
            </a:endParaRPr>
          </a:p>
          <a:p>
            <a:r>
              <a:rPr lang="en-IE" sz="1200" kern="1200" dirty="0" smtClean="0">
                <a:solidFill>
                  <a:schemeClr val="tx1"/>
                </a:solidFill>
                <a:effectLst/>
                <a:latin typeface="+mn-lt"/>
                <a:ea typeface="+mn-ea"/>
                <a:cs typeface="+mn-cs"/>
              </a:rPr>
              <a:t>Why are the beans on the machine conveyor belt?</a:t>
            </a:r>
            <a:endParaRPr lang="en-IE" dirty="0" smtClean="0">
              <a:effectLst/>
            </a:endParaRPr>
          </a:p>
          <a:p>
            <a:r>
              <a:rPr lang="en-IE" sz="1200" kern="1200" dirty="0" smtClean="0">
                <a:solidFill>
                  <a:schemeClr val="tx1"/>
                </a:solidFill>
                <a:effectLst/>
                <a:latin typeface="+mn-lt"/>
                <a:ea typeface="+mn-ea"/>
                <a:cs typeface="+mn-cs"/>
              </a:rPr>
              <a:t>How does the machine work?</a:t>
            </a:r>
            <a:endParaRPr lang="en-IE" dirty="0" smtClean="0">
              <a:effectLst/>
            </a:endParaRPr>
          </a:p>
          <a:p>
            <a:r>
              <a:rPr lang="en-IE" sz="1200" kern="1200" dirty="0" smtClean="0">
                <a:solidFill>
                  <a:schemeClr val="tx1"/>
                </a:solidFill>
                <a:effectLst/>
                <a:latin typeface="+mn-lt"/>
                <a:ea typeface="+mn-ea"/>
                <a:cs typeface="+mn-cs"/>
              </a:rPr>
              <a:t>What happens to the beans when they go under the roller? </a:t>
            </a:r>
            <a:endParaRPr lang="en-IE" dirty="0" smtClean="0">
              <a:effectLst/>
            </a:endParaRPr>
          </a:p>
          <a:p>
            <a:r>
              <a:rPr lang="en-IE" sz="1200" kern="1200" dirty="0" smtClean="0">
                <a:solidFill>
                  <a:schemeClr val="tx1"/>
                </a:solidFill>
                <a:effectLst/>
                <a:latin typeface="+mn-lt"/>
                <a:ea typeface="+mn-ea"/>
                <a:cs typeface="+mn-cs"/>
              </a:rPr>
              <a:t>Why are there levers on the machine (above the man's head)?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does this machine get its energy?</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5</a:t>
            </a:fld>
            <a:endParaRPr lang="en-IE"/>
          </a:p>
        </p:txBody>
      </p:sp>
    </p:spTree>
    <p:extLst>
      <p:ext uri="{BB962C8B-B14F-4D97-AF65-F5344CB8AC3E}">
        <p14:creationId xmlns:p14="http://schemas.microsoft.com/office/powerpoint/2010/main" val="3870595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When the beans are ground down into powder, they are pressed, heated and mixed with liquid.(milk or other) A further machine stirs the mixture to create chocolate.</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How does the machine work?</a:t>
            </a:r>
            <a:endParaRPr lang="en-IE" dirty="0" smtClean="0">
              <a:effectLst/>
            </a:endParaRPr>
          </a:p>
          <a:p>
            <a:r>
              <a:rPr lang="en-IE" sz="1200" kern="1200" dirty="0" smtClean="0">
                <a:solidFill>
                  <a:schemeClr val="tx1"/>
                </a:solidFill>
                <a:effectLst/>
                <a:latin typeface="+mn-lt"/>
                <a:ea typeface="+mn-ea"/>
                <a:cs typeface="+mn-cs"/>
              </a:rPr>
              <a:t>What is the machine called? (mixer)</a:t>
            </a:r>
            <a:endParaRPr lang="en-IE" dirty="0" smtClean="0">
              <a:effectLst/>
            </a:endParaRPr>
          </a:p>
          <a:p>
            <a:r>
              <a:rPr lang="en-IE" sz="1200" kern="1200" dirty="0" smtClean="0">
                <a:solidFill>
                  <a:schemeClr val="tx1"/>
                </a:solidFill>
                <a:effectLst/>
                <a:latin typeface="+mn-lt"/>
                <a:ea typeface="+mn-ea"/>
                <a:cs typeface="+mn-cs"/>
              </a:rPr>
              <a:t>What happens to the powder when it is mixed with liquid?</a:t>
            </a:r>
            <a:endParaRPr lang="en-IE" dirty="0" smtClean="0">
              <a:effectLst/>
            </a:endParaRPr>
          </a:p>
          <a:p>
            <a:r>
              <a:rPr lang="en-IE" sz="1200" kern="1200" dirty="0" smtClean="0">
                <a:solidFill>
                  <a:schemeClr val="tx1"/>
                </a:solidFill>
                <a:effectLst/>
                <a:latin typeface="+mn-lt"/>
                <a:ea typeface="+mn-ea"/>
                <a:cs typeface="+mn-cs"/>
              </a:rPr>
              <a:t>Who controls the mixer?</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does this machine get its energy?</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6</a:t>
            </a:fld>
            <a:endParaRPr lang="en-IE"/>
          </a:p>
        </p:txBody>
      </p:sp>
    </p:spTree>
    <p:extLst>
      <p:ext uri="{BB962C8B-B14F-4D97-AF65-F5344CB8AC3E}">
        <p14:creationId xmlns:p14="http://schemas.microsoft.com/office/powerpoint/2010/main" val="267161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chocolate mixture is put into another machine which turns it into bars of chocolate. </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Who are the 3 people?</a:t>
            </a:r>
            <a:endParaRPr lang="en-IE" dirty="0" smtClean="0">
              <a:effectLst/>
            </a:endParaRPr>
          </a:p>
          <a:p>
            <a:r>
              <a:rPr lang="en-IE" sz="1200" kern="1200" dirty="0" smtClean="0">
                <a:solidFill>
                  <a:schemeClr val="tx1"/>
                </a:solidFill>
                <a:effectLst/>
                <a:latin typeface="+mn-lt"/>
                <a:ea typeface="+mn-ea"/>
                <a:cs typeface="+mn-cs"/>
              </a:rPr>
              <a:t>What are they doing?</a:t>
            </a:r>
            <a:endParaRPr lang="en-IE" dirty="0" smtClean="0">
              <a:effectLst/>
            </a:endParaRPr>
          </a:p>
          <a:p>
            <a:r>
              <a:rPr lang="en-IE" sz="1200" kern="1200" dirty="0" smtClean="0">
                <a:solidFill>
                  <a:schemeClr val="tx1"/>
                </a:solidFill>
                <a:effectLst/>
                <a:latin typeface="+mn-lt"/>
                <a:ea typeface="+mn-ea"/>
                <a:cs typeface="+mn-cs"/>
              </a:rPr>
              <a:t>Why are they holding clipboards?</a:t>
            </a:r>
            <a:endParaRPr lang="en-IE" dirty="0" smtClean="0">
              <a:effectLst/>
            </a:endParaRPr>
          </a:p>
          <a:p>
            <a:r>
              <a:rPr lang="en-IE" sz="1200" kern="1200" dirty="0" smtClean="0">
                <a:solidFill>
                  <a:schemeClr val="tx1"/>
                </a:solidFill>
                <a:effectLst/>
                <a:latin typeface="+mn-lt"/>
                <a:ea typeface="+mn-ea"/>
                <a:cs typeface="+mn-cs"/>
              </a:rPr>
              <a:t>Why are they all wearing hats?</a:t>
            </a:r>
            <a:endParaRPr lang="en-IE" dirty="0" smtClean="0">
              <a:effectLst/>
            </a:endParaRPr>
          </a:p>
          <a:p>
            <a:r>
              <a:rPr lang="en-IE" sz="1200" kern="1200" dirty="0" smtClean="0">
                <a:solidFill>
                  <a:schemeClr val="tx1"/>
                </a:solidFill>
                <a:effectLst/>
                <a:latin typeface="+mn-lt"/>
                <a:ea typeface="+mn-ea"/>
                <a:cs typeface="+mn-cs"/>
              </a:rPr>
              <a:t>How does the machine work?</a:t>
            </a:r>
            <a:endParaRPr lang="en-IE" dirty="0" smtClean="0">
              <a:effectLst/>
            </a:endParaRPr>
          </a:p>
          <a:p>
            <a:r>
              <a:rPr lang="en-IE" sz="1200" kern="1200" dirty="0" smtClean="0">
                <a:solidFill>
                  <a:schemeClr val="tx1"/>
                </a:solidFill>
                <a:effectLst/>
                <a:latin typeface="+mn-lt"/>
                <a:ea typeface="+mn-ea"/>
                <a:cs typeface="+mn-cs"/>
              </a:rPr>
              <a:t>How does it create the squares in the chocolate bars?</a:t>
            </a:r>
            <a:endParaRPr lang="en-IE" dirty="0" smtClean="0">
              <a:effectLst/>
            </a:endParaRPr>
          </a:p>
          <a:p>
            <a:r>
              <a:rPr lang="en-IE" sz="1200" kern="1200" dirty="0" smtClean="0">
                <a:solidFill>
                  <a:schemeClr val="tx1"/>
                </a:solidFill>
                <a:effectLst/>
                <a:latin typeface="+mn-lt"/>
                <a:ea typeface="+mn-ea"/>
                <a:cs typeface="+mn-cs"/>
              </a:rPr>
              <a:t>Why are there red and green buttons on the machine?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does this machine get its energy?</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7</a:t>
            </a:fld>
            <a:endParaRPr lang="en-IE"/>
          </a:p>
        </p:txBody>
      </p:sp>
    </p:spTree>
    <p:extLst>
      <p:ext uri="{BB962C8B-B14F-4D97-AF65-F5344CB8AC3E}">
        <p14:creationId xmlns:p14="http://schemas.microsoft.com/office/powerpoint/2010/main" val="2775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The chocolate bars go into another machine which covers them with a wrapping.</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What is different about the bars going in and the bars coming out of the machine?</a:t>
            </a:r>
            <a:endParaRPr lang="en-IE" dirty="0" smtClean="0">
              <a:effectLst/>
            </a:endParaRPr>
          </a:p>
          <a:p>
            <a:r>
              <a:rPr lang="en-IE" sz="1200" kern="1200" dirty="0" smtClean="0">
                <a:solidFill>
                  <a:schemeClr val="tx1"/>
                </a:solidFill>
                <a:effectLst/>
                <a:latin typeface="+mn-lt"/>
                <a:ea typeface="+mn-ea"/>
                <a:cs typeface="+mn-cs"/>
              </a:rPr>
              <a:t>How does the machine wrap the chocolate?</a:t>
            </a:r>
            <a:endParaRPr lang="en-IE" dirty="0" smtClean="0">
              <a:effectLst/>
            </a:endParaRPr>
          </a:p>
          <a:p>
            <a:r>
              <a:rPr lang="en-IE" sz="1200" kern="1200" dirty="0" smtClean="0">
                <a:solidFill>
                  <a:schemeClr val="tx1"/>
                </a:solidFill>
                <a:effectLst/>
                <a:latin typeface="+mn-lt"/>
                <a:ea typeface="+mn-ea"/>
                <a:cs typeface="+mn-cs"/>
              </a:rPr>
              <a:t>What is on the big roller?</a:t>
            </a:r>
            <a:endParaRPr lang="en-IE" dirty="0" smtClean="0">
              <a:effectLst/>
            </a:endParaRPr>
          </a:p>
          <a:p>
            <a:r>
              <a:rPr lang="en-IE" sz="1200" kern="1200" dirty="0" smtClean="0">
                <a:solidFill>
                  <a:schemeClr val="tx1"/>
                </a:solidFill>
                <a:effectLst/>
                <a:latin typeface="+mn-lt"/>
                <a:ea typeface="+mn-ea"/>
                <a:cs typeface="+mn-cs"/>
              </a:rPr>
              <a:t>Why are there coloured switches and buttons on the machine?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does this machine get its energy?</a:t>
            </a:r>
            <a:endParaRPr lang="en-IE" dirty="0" smtClean="0">
              <a:effectLst/>
            </a:endParaRPr>
          </a:p>
          <a:p>
            <a:r>
              <a:rPr lang="en-IE" sz="1200" kern="1200" dirty="0" smtClean="0">
                <a:solidFill>
                  <a:schemeClr val="tx1"/>
                </a:solidFill>
                <a:effectLst/>
                <a:latin typeface="+mn-lt"/>
                <a:ea typeface="+mn-ea"/>
                <a:cs typeface="+mn-cs"/>
              </a:rPr>
              <a:t>Does somebody work this machine?</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8</a:t>
            </a:fld>
            <a:endParaRPr lang="en-IE"/>
          </a:p>
        </p:txBody>
      </p:sp>
    </p:spTree>
    <p:extLst>
      <p:ext uri="{BB962C8B-B14F-4D97-AF65-F5344CB8AC3E}">
        <p14:creationId xmlns:p14="http://schemas.microsoft.com/office/powerpoint/2010/main" val="3594923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kern="1200" dirty="0" smtClean="0">
                <a:solidFill>
                  <a:schemeClr val="tx1"/>
                </a:solidFill>
                <a:effectLst/>
                <a:latin typeface="+mn-lt"/>
                <a:ea typeface="+mn-ea"/>
                <a:cs typeface="+mn-cs"/>
              </a:rPr>
              <a:t>When the chocolate bars are completed, they are packed in boxes for the shops.</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br>
              <a:rPr lang="en-IE" sz="1200" b="1" kern="1200" dirty="0" smtClean="0">
                <a:solidFill>
                  <a:schemeClr val="tx1"/>
                </a:solidFill>
                <a:effectLst/>
                <a:latin typeface="+mn-lt"/>
                <a:ea typeface="+mn-ea"/>
                <a:cs typeface="+mn-cs"/>
              </a:rPr>
            </a:br>
            <a:endParaRPr lang="en-IE" dirty="0" smtClean="0">
              <a:effectLst/>
            </a:endParaRPr>
          </a:p>
          <a:p>
            <a:r>
              <a:rPr lang="en-IE" sz="1200" kern="1200" dirty="0" smtClean="0">
                <a:solidFill>
                  <a:schemeClr val="tx1"/>
                </a:solidFill>
                <a:effectLst/>
                <a:latin typeface="+mn-lt"/>
                <a:ea typeface="+mn-ea"/>
                <a:cs typeface="+mn-cs"/>
              </a:rPr>
              <a:t>Describe what you see in the picture?</a:t>
            </a:r>
            <a:endParaRPr lang="en-IE" dirty="0" smtClean="0">
              <a:effectLst/>
            </a:endParaRPr>
          </a:p>
          <a:p>
            <a:r>
              <a:rPr lang="en-IE" sz="1200" kern="1200" dirty="0" smtClean="0">
                <a:solidFill>
                  <a:schemeClr val="tx1"/>
                </a:solidFill>
                <a:effectLst/>
                <a:latin typeface="+mn-lt"/>
                <a:ea typeface="+mn-ea"/>
                <a:cs typeface="+mn-cs"/>
              </a:rPr>
              <a:t>Who is the man?</a:t>
            </a:r>
            <a:endParaRPr lang="en-IE" dirty="0" smtClean="0">
              <a:effectLst/>
            </a:endParaRPr>
          </a:p>
          <a:p>
            <a:r>
              <a:rPr lang="en-IE" sz="1200" kern="1200" dirty="0" smtClean="0">
                <a:solidFill>
                  <a:schemeClr val="tx1"/>
                </a:solidFill>
                <a:effectLst/>
                <a:latin typeface="+mn-lt"/>
                <a:ea typeface="+mn-ea"/>
                <a:cs typeface="+mn-cs"/>
              </a:rPr>
              <a:t>Is this the house in which he lives?</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is the building called?</a:t>
            </a:r>
            <a:endParaRPr lang="en-IE" dirty="0" smtClean="0">
              <a:effectLst/>
            </a:endParaRPr>
          </a:p>
          <a:p>
            <a:r>
              <a:rPr lang="en-IE" sz="1200" kern="1200" dirty="0" smtClean="0">
                <a:solidFill>
                  <a:schemeClr val="tx1"/>
                </a:solidFill>
                <a:effectLst/>
                <a:latin typeface="+mn-lt"/>
                <a:ea typeface="+mn-ea"/>
                <a:cs typeface="+mn-cs"/>
              </a:rPr>
              <a:t>What is the man doing?</a:t>
            </a:r>
            <a:endParaRPr lang="en-IE" dirty="0" smtClean="0">
              <a:effectLst/>
            </a:endParaRPr>
          </a:p>
          <a:p>
            <a:r>
              <a:rPr lang="en-IE" sz="1200" kern="1200" dirty="0" smtClean="0">
                <a:solidFill>
                  <a:schemeClr val="tx1"/>
                </a:solidFill>
                <a:effectLst/>
                <a:latin typeface="+mn-lt"/>
                <a:ea typeface="+mn-ea"/>
                <a:cs typeface="+mn-cs"/>
              </a:rPr>
              <a:t>Why is he using a trolley?</a:t>
            </a:r>
            <a:endParaRPr lang="en-IE" dirty="0" smtClean="0">
              <a:effectLst/>
            </a:endParaRPr>
          </a:p>
          <a:p>
            <a:r>
              <a:rPr lang="en-IE" sz="1200" kern="1200" dirty="0" smtClean="0">
                <a:solidFill>
                  <a:schemeClr val="tx1"/>
                </a:solidFill>
                <a:effectLst/>
                <a:latin typeface="+mn-lt"/>
                <a:ea typeface="+mn-ea"/>
                <a:cs typeface="+mn-cs"/>
              </a:rPr>
              <a:t>What is he wearing?</a:t>
            </a:r>
            <a:endParaRPr lang="en-IE" dirty="0" smtClean="0">
              <a:effectLst/>
            </a:endParaRPr>
          </a:p>
          <a:p>
            <a:r>
              <a:rPr lang="en-IE" sz="1200" kern="1200" dirty="0" smtClean="0">
                <a:solidFill>
                  <a:schemeClr val="tx1"/>
                </a:solidFill>
                <a:effectLst/>
                <a:latin typeface="+mn-lt"/>
                <a:ea typeface="+mn-ea"/>
                <a:cs typeface="+mn-cs"/>
              </a:rPr>
              <a:t>Why is he wearing these clothes?</a:t>
            </a:r>
            <a:endParaRPr lang="en-IE" dirty="0" smtClean="0">
              <a:effectLst/>
            </a:endParaRPr>
          </a:p>
          <a:p>
            <a:r>
              <a:rPr lang="en-IE" sz="1200" kern="1200" dirty="0" smtClean="0">
                <a:solidFill>
                  <a:schemeClr val="tx1"/>
                </a:solidFill>
                <a:effectLst/>
                <a:latin typeface="+mn-lt"/>
                <a:ea typeface="+mn-ea"/>
                <a:cs typeface="+mn-cs"/>
              </a:rPr>
              <a:t>What is in the boxes?</a:t>
            </a:r>
            <a:endParaRPr lang="en-IE" dirty="0" smtClean="0">
              <a:effectLst/>
            </a:endParaRPr>
          </a:p>
          <a:p>
            <a:r>
              <a:rPr lang="en-IE" sz="1200" kern="1200" dirty="0" smtClean="0">
                <a:solidFill>
                  <a:schemeClr val="tx1"/>
                </a:solidFill>
                <a:effectLst/>
                <a:latin typeface="+mn-lt"/>
                <a:ea typeface="+mn-ea"/>
                <a:cs typeface="+mn-cs"/>
              </a:rPr>
              <a:t>Why is the man putting the boxes in the van?</a:t>
            </a:r>
            <a:endParaRPr lang="en-IE" dirty="0" smtClean="0">
              <a:effectLst/>
            </a:endParaRPr>
          </a:p>
          <a:p>
            <a:r>
              <a:rPr lang="en-IE" sz="1200" kern="1200" dirty="0" smtClean="0">
                <a:solidFill>
                  <a:schemeClr val="tx1"/>
                </a:solidFill>
                <a:effectLst/>
                <a:latin typeface="+mn-lt"/>
                <a:ea typeface="+mn-ea"/>
                <a:cs typeface="+mn-cs"/>
              </a:rPr>
              <a:t>Where will the van go?</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does </a:t>
            </a:r>
            <a:r>
              <a:rPr lang="en-IE" sz="1200" kern="1200" dirty="0" smtClean="0">
                <a:solidFill>
                  <a:schemeClr val="tx1"/>
                </a:solidFill>
                <a:effectLst/>
                <a:latin typeface="+mn-lt"/>
                <a:ea typeface="+mn-ea"/>
                <a:cs typeface="+mn-cs"/>
              </a:rPr>
              <a:t>the man get his energy?</a:t>
            </a:r>
            <a:endParaRPr lang="en-IE" dirty="0" smtClean="0">
              <a:effectLst/>
            </a:endParaRPr>
          </a:p>
          <a:p>
            <a:r>
              <a:rPr lang="en-IE" sz="1200" kern="1200" dirty="0" smtClean="0">
                <a:solidFill>
                  <a:schemeClr val="tx1"/>
                </a:solidFill>
                <a:effectLst/>
                <a:latin typeface="+mn-lt"/>
                <a:ea typeface="+mn-ea"/>
                <a:cs typeface="+mn-cs"/>
              </a:rPr>
              <a:t>Where </a:t>
            </a:r>
            <a:r>
              <a:rPr lang="en-IE" sz="1200" kern="1200" dirty="0" smtClean="0">
                <a:solidFill>
                  <a:schemeClr val="tx1"/>
                </a:solidFill>
                <a:effectLst/>
                <a:latin typeface="+mn-lt"/>
                <a:ea typeface="+mn-ea"/>
                <a:cs typeface="+mn-cs"/>
              </a:rPr>
              <a:t>does the van get its energy?</a:t>
            </a:r>
            <a:endParaRPr lang="en-IE" dirty="0"/>
          </a:p>
        </p:txBody>
      </p:sp>
      <p:sp>
        <p:nvSpPr>
          <p:cNvPr id="4" name="Slide Number Placeholder 3"/>
          <p:cNvSpPr>
            <a:spLocks noGrp="1"/>
          </p:cNvSpPr>
          <p:nvPr>
            <p:ph type="sldNum" sz="quarter" idx="10"/>
          </p:nvPr>
        </p:nvSpPr>
        <p:spPr/>
        <p:txBody>
          <a:bodyPr/>
          <a:lstStyle/>
          <a:p>
            <a:fld id="{9160BC50-1F8E-45A9-9D7C-905341FD5B32}" type="slidenum">
              <a:rPr lang="en-IE" smtClean="0"/>
              <a:t>9</a:t>
            </a:fld>
            <a:endParaRPr lang="en-IE"/>
          </a:p>
        </p:txBody>
      </p:sp>
    </p:spTree>
    <p:extLst>
      <p:ext uri="{BB962C8B-B14F-4D97-AF65-F5344CB8AC3E}">
        <p14:creationId xmlns:p14="http://schemas.microsoft.com/office/powerpoint/2010/main" val="2746469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0C234FF7-236C-4740-BE52-DF6892BD3727}"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3031524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C234FF7-236C-4740-BE52-DF6892BD3727}"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238269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C234FF7-236C-4740-BE52-DF6892BD3727}"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562700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0C234FF7-236C-4740-BE52-DF6892BD3727}"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3462885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234FF7-236C-4740-BE52-DF6892BD3727}"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115638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0C234FF7-236C-4740-BE52-DF6892BD3727}"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2471106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0C234FF7-236C-4740-BE52-DF6892BD3727}" type="datetimeFigureOut">
              <a:rPr lang="en-IE" smtClean="0"/>
              <a:t>30/01/2014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2848730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0C234FF7-236C-4740-BE52-DF6892BD3727}" type="datetimeFigureOut">
              <a:rPr lang="en-IE" smtClean="0"/>
              <a:t>30/01/2014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2160339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234FF7-236C-4740-BE52-DF6892BD3727}" type="datetimeFigureOut">
              <a:rPr lang="en-IE" smtClean="0"/>
              <a:t>30/01/2014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1165208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234FF7-236C-4740-BE52-DF6892BD3727}"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3767080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234FF7-236C-4740-BE52-DF6892BD3727}"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AB5BCEE-93FA-4329-8BB9-2DD4399BAA75}" type="slidenum">
              <a:rPr lang="en-IE" smtClean="0"/>
              <a:t>‹#›</a:t>
            </a:fld>
            <a:endParaRPr lang="en-IE"/>
          </a:p>
        </p:txBody>
      </p:sp>
    </p:spTree>
    <p:extLst>
      <p:ext uri="{BB962C8B-B14F-4D97-AF65-F5344CB8AC3E}">
        <p14:creationId xmlns:p14="http://schemas.microsoft.com/office/powerpoint/2010/main" val="2186617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234FF7-236C-4740-BE52-DF6892BD3727}" type="datetimeFigureOut">
              <a:rPr lang="en-IE" smtClean="0"/>
              <a:t>30/01/2014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B5BCEE-93FA-4329-8BB9-2DD4399BAA75}" type="slidenum">
              <a:rPr lang="en-IE" smtClean="0"/>
              <a:t>‹#›</a:t>
            </a:fld>
            <a:endParaRPr lang="en-IE"/>
          </a:p>
        </p:txBody>
      </p:sp>
    </p:spTree>
    <p:extLst>
      <p:ext uri="{BB962C8B-B14F-4D97-AF65-F5344CB8AC3E}">
        <p14:creationId xmlns:p14="http://schemas.microsoft.com/office/powerpoint/2010/main" val="112838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2061948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2757765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56"/>
            <a:ext cx="9144000" cy="6801087"/>
          </a:xfrm>
          <a:prstGeom prst="rect">
            <a:avLst/>
          </a:prstGeom>
        </p:spPr>
      </p:pic>
    </p:spTree>
    <p:extLst>
      <p:ext uri="{BB962C8B-B14F-4D97-AF65-F5344CB8AC3E}">
        <p14:creationId xmlns:p14="http://schemas.microsoft.com/office/powerpoint/2010/main" val="3118422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497</Words>
  <Application>Microsoft Office PowerPoint</Application>
  <PresentationFormat>On-screen Show (4:3)</PresentationFormat>
  <Paragraphs>154</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Cannon Aoife</cp:lastModifiedBy>
  <cp:revision>7</cp:revision>
  <dcterms:created xsi:type="dcterms:W3CDTF">2014-01-04T20:56:01Z</dcterms:created>
  <dcterms:modified xsi:type="dcterms:W3CDTF">2014-01-30T11:45:20Z</dcterms:modified>
</cp:coreProperties>
</file>