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71" r:id="rId14"/>
    <p:sldId id="272" r:id="rId15"/>
    <p:sldId id="2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194" autoAdjust="0"/>
  </p:normalViewPr>
  <p:slideViewPr>
    <p:cSldViewPr>
      <p:cViewPr varScale="1">
        <p:scale>
          <a:sx n="60" d="100"/>
          <a:sy n="60" d="100"/>
        </p:scale>
        <p:origin x="-184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95D08A-A104-40C5-899F-6D6E776FB6CC}" type="datetimeFigureOut">
              <a:rPr lang="en-IE" smtClean="0"/>
              <a:t>30/01/2014</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9D2AC2-1630-434A-AC3B-67C917963FA3}" type="slidenum">
              <a:rPr lang="en-IE" smtClean="0"/>
              <a:t>‹#›</a:t>
            </a:fld>
            <a:endParaRPr lang="en-IE"/>
          </a:p>
        </p:txBody>
      </p:sp>
    </p:spTree>
    <p:extLst>
      <p:ext uri="{BB962C8B-B14F-4D97-AF65-F5344CB8AC3E}">
        <p14:creationId xmlns:p14="http://schemas.microsoft.com/office/powerpoint/2010/main" val="2383503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Renewable Energy </a:t>
            </a:r>
            <a:r>
              <a:rPr lang="en-IE" sz="1200" kern="1200" dirty="0" smtClean="0">
                <a:solidFill>
                  <a:schemeClr val="tx1"/>
                </a:solidFill>
                <a:effectLst/>
                <a:latin typeface="+mn-lt"/>
                <a:ea typeface="+mn-ea"/>
                <a:cs typeface="+mn-cs"/>
              </a:rPr>
              <a:t>is </a:t>
            </a:r>
            <a:r>
              <a:rPr lang="en-IE" sz="1200" kern="1200" dirty="0" smtClean="0">
                <a:solidFill>
                  <a:schemeClr val="tx1"/>
                </a:solidFill>
                <a:effectLst/>
                <a:latin typeface="+mn-lt"/>
                <a:ea typeface="+mn-ea"/>
                <a:cs typeface="+mn-cs"/>
              </a:rPr>
              <a:t>energy that is produced from everlasting sources such as the sun, the </a:t>
            </a:r>
            <a:r>
              <a:rPr lang="en-IE" sz="1200" kern="1200" dirty="0" smtClean="0">
                <a:solidFill>
                  <a:schemeClr val="tx1"/>
                </a:solidFill>
                <a:effectLst/>
                <a:latin typeface="+mn-lt"/>
                <a:ea typeface="+mn-ea"/>
                <a:cs typeface="+mn-cs"/>
              </a:rPr>
              <a:t>wind</a:t>
            </a:r>
            <a:r>
              <a:rPr lang="en-IE" sz="1200" kern="1200" baseline="0" dirty="0" smtClean="0">
                <a:solidFill>
                  <a:schemeClr val="tx1"/>
                </a:solidFill>
                <a:effectLst/>
                <a:latin typeface="+mn-lt"/>
                <a:ea typeface="+mn-ea"/>
                <a:cs typeface="+mn-cs"/>
              </a:rPr>
              <a:t> and</a:t>
            </a:r>
            <a:r>
              <a:rPr lang="en-IE" sz="1200" kern="1200" dirty="0" smtClean="0">
                <a:solidFill>
                  <a:schemeClr val="tx1"/>
                </a:solidFill>
                <a:effectLst/>
                <a:latin typeface="+mn-lt"/>
                <a:ea typeface="+mn-ea"/>
                <a:cs typeface="+mn-cs"/>
              </a:rPr>
              <a:t> water</a:t>
            </a:r>
            <a:r>
              <a:rPr lang="en-IE" sz="1200" kern="1200" baseline="0" dirty="0" smtClean="0">
                <a:solidFill>
                  <a:schemeClr val="tx1"/>
                </a:solidFill>
                <a:effectLst/>
                <a:latin typeface="+mn-lt"/>
                <a:ea typeface="+mn-ea"/>
                <a:cs typeface="+mn-cs"/>
              </a:rPr>
              <a:t> (rivers, oceans)</a:t>
            </a:r>
            <a:r>
              <a:rPr lang="en-IE" sz="1200"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As the sun or the wind will always be available, renewable energy will never run out. In addition, renewable energy is </a:t>
            </a:r>
            <a:r>
              <a:rPr lang="en-IE" sz="1200" kern="1200" dirty="0" smtClean="0">
                <a:solidFill>
                  <a:schemeClr val="tx1"/>
                </a:solidFill>
                <a:effectLst/>
                <a:latin typeface="+mn-lt"/>
                <a:ea typeface="+mn-ea"/>
                <a:cs typeface="+mn-cs"/>
              </a:rPr>
              <a:t>clean.</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Non-renewable energy </a:t>
            </a:r>
            <a:r>
              <a:rPr lang="en-IE" sz="1200" kern="1200" dirty="0" smtClean="0">
                <a:solidFill>
                  <a:schemeClr val="tx1"/>
                </a:solidFill>
                <a:effectLst/>
                <a:latin typeface="+mn-lt"/>
                <a:ea typeface="+mn-ea"/>
                <a:cs typeface="+mn-cs"/>
              </a:rPr>
              <a:t>comes from fossil fuels such as oil, coal, turf or gas which are burned to produce energy. When fossil fuels are burned they </a:t>
            </a:r>
            <a:r>
              <a:rPr lang="en-IE" sz="1200" kern="1200" dirty="0" smtClean="0">
                <a:solidFill>
                  <a:schemeClr val="tx1"/>
                </a:solidFill>
                <a:effectLst/>
                <a:latin typeface="+mn-lt"/>
                <a:ea typeface="+mn-ea"/>
                <a:cs typeface="+mn-cs"/>
              </a:rPr>
              <a:t>give </a:t>
            </a:r>
            <a:r>
              <a:rPr lang="en-IE" sz="1200" kern="1200" dirty="0" smtClean="0">
                <a:solidFill>
                  <a:schemeClr val="tx1"/>
                </a:solidFill>
                <a:effectLst/>
                <a:latin typeface="+mn-lt"/>
                <a:ea typeface="+mn-ea"/>
                <a:cs typeface="+mn-cs"/>
              </a:rPr>
              <a:t>off gasses such as carbon dioxide, which is released into the environment. When the existing reserve of fossil fuels has been used up, fossil fuels will be gone forever.</a:t>
            </a: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1</a:t>
            </a:fld>
            <a:endParaRPr lang="en-IE"/>
          </a:p>
        </p:txBody>
      </p:sp>
    </p:spTree>
    <p:extLst>
      <p:ext uri="{BB962C8B-B14F-4D97-AF65-F5344CB8AC3E}">
        <p14:creationId xmlns:p14="http://schemas.microsoft.com/office/powerpoint/2010/main" val="3423820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Sorting and classifying activity</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Energy sources as renewable or non-renewable forms of energy.</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endParaRPr lang="en-IE" sz="1200"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A9D2AC2-1630-434A-AC3B-67C917963FA3}" type="slidenum">
              <a:rPr lang="en-IE" smtClean="0"/>
              <a:t>10</a:t>
            </a:fld>
            <a:endParaRPr lang="en-IE"/>
          </a:p>
        </p:txBody>
      </p:sp>
    </p:spTree>
    <p:extLst>
      <p:ext uri="{BB962C8B-B14F-4D97-AF65-F5344CB8AC3E}">
        <p14:creationId xmlns:p14="http://schemas.microsoft.com/office/powerpoint/2010/main" val="984832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Renewable</a:t>
            </a:r>
            <a:r>
              <a:rPr lang="en-IE" baseline="0" dirty="0" smtClean="0"/>
              <a:t> energy v</a:t>
            </a:r>
            <a:r>
              <a:rPr lang="en-IE" dirty="0" smtClean="0"/>
              <a:t>ocabulary matched to images.</a:t>
            </a: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11</a:t>
            </a:fld>
            <a:endParaRPr lang="en-IE"/>
          </a:p>
        </p:txBody>
      </p:sp>
    </p:spTree>
    <p:extLst>
      <p:ext uri="{BB962C8B-B14F-4D97-AF65-F5344CB8AC3E}">
        <p14:creationId xmlns:p14="http://schemas.microsoft.com/office/powerpoint/2010/main" val="1300874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Quiz time:</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The quiz questions on the following pages are in multiple choice format with 3 optional answers.</a:t>
            </a:r>
            <a:endParaRPr lang="en-IE" dirty="0" smtClean="0">
              <a:effectLst/>
            </a:endParaRPr>
          </a:p>
          <a:p>
            <a:r>
              <a:rPr lang="en-IE" sz="1200" kern="1200" dirty="0" smtClean="0">
                <a:solidFill>
                  <a:schemeClr val="tx1"/>
                </a:solidFill>
                <a:effectLst/>
                <a:latin typeface="+mn-lt"/>
                <a:ea typeface="+mn-ea"/>
                <a:cs typeface="+mn-cs"/>
              </a:rPr>
              <a:t>They can be completed as paired or small group activities allowing for talk and discussion or on an individual basis.</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Suggestion:</a:t>
            </a:r>
            <a:endParaRPr lang="en-IE" b="1" dirty="0" smtClean="0">
              <a:effectLst/>
            </a:endParaRPr>
          </a:p>
          <a:p>
            <a:r>
              <a:rPr lang="en-IE" sz="1200" kern="1200" dirty="0" smtClean="0">
                <a:solidFill>
                  <a:schemeClr val="tx1"/>
                </a:solidFill>
                <a:effectLst/>
                <a:latin typeface="+mn-lt"/>
                <a:ea typeface="+mn-ea"/>
                <a:cs typeface="+mn-cs"/>
              </a:rPr>
              <a:t>Each child/pair/group has cards / key-ring / fan with numbers to hold up for the correct answer.</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endParaRPr lang="en-I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A9D2AC2-1630-434A-AC3B-67C917963FA3}" type="slidenum">
              <a:rPr lang="en-IE" smtClean="0"/>
              <a:t>12</a:t>
            </a:fld>
            <a:endParaRPr lang="en-IE"/>
          </a:p>
        </p:txBody>
      </p:sp>
    </p:spTree>
    <p:extLst>
      <p:ext uri="{BB962C8B-B14F-4D97-AF65-F5344CB8AC3E}">
        <p14:creationId xmlns:p14="http://schemas.microsoft.com/office/powerpoint/2010/main" val="1888224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a:t>
            </a:r>
          </a:p>
          <a:p>
            <a:r>
              <a:rPr lang="en-IE" dirty="0" smtClean="0"/>
              <a:t>Wind</a:t>
            </a:r>
          </a:p>
          <a:p>
            <a:r>
              <a:rPr lang="en-IE" dirty="0" smtClean="0"/>
              <a:t>Sun</a:t>
            </a:r>
          </a:p>
          <a:p>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13</a:t>
            </a:fld>
            <a:endParaRPr lang="en-IE"/>
          </a:p>
        </p:txBody>
      </p:sp>
    </p:spTree>
    <p:extLst>
      <p:ext uri="{BB962C8B-B14F-4D97-AF65-F5344CB8AC3E}">
        <p14:creationId xmlns:p14="http://schemas.microsoft.com/office/powerpoint/2010/main" val="3220114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 </a:t>
            </a:r>
          </a:p>
          <a:p>
            <a:r>
              <a:rPr lang="en-IE" dirty="0" smtClean="0"/>
              <a:t>Coal</a:t>
            </a:r>
          </a:p>
          <a:p>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14</a:t>
            </a:fld>
            <a:endParaRPr lang="en-IE"/>
          </a:p>
        </p:txBody>
      </p:sp>
    </p:spTree>
    <p:extLst>
      <p:ext uri="{BB962C8B-B14F-4D97-AF65-F5344CB8AC3E}">
        <p14:creationId xmlns:p14="http://schemas.microsoft.com/office/powerpoint/2010/main" val="3784683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Answer:</a:t>
            </a:r>
          </a:p>
          <a:p>
            <a:r>
              <a:rPr lang="en-IE" dirty="0" smtClean="0"/>
              <a:t>Gas</a:t>
            </a:r>
          </a:p>
          <a:p>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15</a:t>
            </a:fld>
            <a:endParaRPr lang="en-IE"/>
          </a:p>
        </p:txBody>
      </p:sp>
    </p:spTree>
    <p:extLst>
      <p:ext uri="{BB962C8B-B14F-4D97-AF65-F5344CB8AC3E}">
        <p14:creationId xmlns:p14="http://schemas.microsoft.com/office/powerpoint/2010/main" val="1886369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NON-RENEWABLE ENERGY SOURCES</a:t>
            </a:r>
            <a:endParaRPr lang="en-IE" dirty="0" smtClean="0">
              <a:effectLst/>
            </a:endParaRPr>
          </a:p>
          <a:p>
            <a:r>
              <a:rPr lang="en-IE" sz="1200" b="1" kern="1200" dirty="0" smtClean="0">
                <a:solidFill>
                  <a:schemeClr val="tx1"/>
                </a:solidFill>
                <a:effectLst/>
                <a:latin typeface="+mn-lt"/>
                <a:ea typeface="+mn-ea"/>
                <a:cs typeface="+mn-cs"/>
              </a:rPr>
              <a:t>Fossil fuels</a:t>
            </a:r>
            <a:endParaRPr lang="en-IE" dirty="0" smtClean="0">
              <a:effectLst/>
            </a:endParaRPr>
          </a:p>
          <a:p>
            <a:r>
              <a:rPr lang="en-IE" sz="1200" kern="1200" dirty="0" smtClean="0">
                <a:solidFill>
                  <a:schemeClr val="tx1"/>
                </a:solidFill>
                <a:effectLst/>
                <a:latin typeface="+mn-lt"/>
                <a:ea typeface="+mn-ea"/>
                <a:cs typeface="+mn-cs"/>
              </a:rPr>
              <a:t>Fossil fuels are materials, such as oil, coal, turf or gas. They were formed millions of years ago with the organic remains of animals and plants. They are burned to produce energy but when the existing reserve has been used up, fossil fuels will be gone forever.</a:t>
            </a:r>
            <a:endParaRPr lang="en-IE" dirty="0" smtClean="0">
              <a:effectLst/>
            </a:endParaRPr>
          </a:p>
          <a:p>
            <a:r>
              <a:rPr lang="en-IE" sz="1200" kern="1200" dirty="0" smtClean="0">
                <a:solidFill>
                  <a:schemeClr val="tx1"/>
                </a:solidFill>
                <a:effectLst/>
                <a:latin typeface="+mn-lt"/>
                <a:ea typeface="+mn-ea"/>
                <a:cs typeface="+mn-cs"/>
              </a:rPr>
              <a:t>When fossil fuels are burned they </a:t>
            </a:r>
            <a:r>
              <a:rPr lang="en-IE" sz="1200" kern="1200" dirty="0" smtClean="0">
                <a:solidFill>
                  <a:schemeClr val="tx1"/>
                </a:solidFill>
                <a:effectLst/>
                <a:latin typeface="+mn-lt"/>
                <a:ea typeface="+mn-ea"/>
                <a:cs typeface="+mn-cs"/>
              </a:rPr>
              <a:t>give </a:t>
            </a:r>
            <a:r>
              <a:rPr lang="en-IE" sz="1200" kern="1200" dirty="0" smtClean="0">
                <a:solidFill>
                  <a:schemeClr val="tx1"/>
                </a:solidFill>
                <a:effectLst/>
                <a:latin typeface="+mn-lt"/>
                <a:ea typeface="+mn-ea"/>
                <a:cs typeface="+mn-cs"/>
              </a:rPr>
              <a:t>off gasses such as carbon dioxide, which is released into the environment. </a:t>
            </a:r>
            <a:endParaRPr lang="en-IE" dirty="0" smtClean="0">
              <a:effectLst/>
            </a:endParaRPr>
          </a:p>
          <a:p>
            <a:r>
              <a:rPr lang="en-IE" sz="1200" b="1" kern="1200" dirty="0" smtClean="0">
                <a:solidFill>
                  <a:schemeClr val="tx1"/>
                </a:solidFill>
                <a:effectLst/>
                <a:latin typeface="+mn-lt"/>
                <a:ea typeface="+mn-ea"/>
                <a:cs typeface="+mn-cs"/>
              </a:rPr>
              <a:t>Oil</a:t>
            </a:r>
            <a:r>
              <a:rPr lang="en-IE" sz="1200" kern="1200" dirty="0" smtClean="0">
                <a:solidFill>
                  <a:schemeClr val="tx1"/>
                </a:solidFill>
                <a:effectLst/>
                <a:latin typeface="+mn-lt"/>
                <a:ea typeface="+mn-ea"/>
                <a:cs typeface="+mn-cs"/>
              </a:rPr>
              <a:t> is a fossil fuel. It is a black liquid that you normally find under the ground or under the sea. Oil is processed to make many products such as fuel for cars or even chemicals, paints and plastics. It is very polluting and bad for the environment. </a:t>
            </a:r>
            <a:endParaRPr lang="en-IE" dirty="0" smtClean="0">
              <a:effectLst/>
            </a:endParaRPr>
          </a:p>
          <a:p>
            <a:r>
              <a:rPr lang="en-IE" sz="1200" kern="1200" dirty="0" smtClean="0">
                <a:solidFill>
                  <a:schemeClr val="tx1"/>
                </a:solidFill>
                <a:effectLst/>
                <a:latin typeface="+mn-lt"/>
                <a:ea typeface="+mn-ea"/>
                <a:cs typeface="+mn-cs"/>
              </a:rPr>
              <a:t>Oil will eventually run out. It is therefore called a </a:t>
            </a:r>
            <a:r>
              <a:rPr lang="en-IE" sz="1200" b="1" kern="1200" dirty="0" smtClean="0">
                <a:solidFill>
                  <a:schemeClr val="tx1"/>
                </a:solidFill>
                <a:effectLst/>
                <a:latin typeface="+mn-lt"/>
                <a:ea typeface="+mn-ea"/>
                <a:cs typeface="+mn-cs"/>
              </a:rPr>
              <a:t>non-renewable energy source.</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kern="1200" dirty="0" smtClean="0">
                <a:solidFill>
                  <a:schemeClr val="tx1"/>
                </a:solidFill>
                <a:effectLst/>
                <a:latin typeface="+mn-lt"/>
                <a:ea typeface="+mn-ea"/>
                <a:cs typeface="+mn-cs"/>
              </a:rPr>
              <a:t>What do you see in the picture?</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What is happening?</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Why is the oil being taken out of the ground?</a:t>
            </a:r>
            <a:br>
              <a:rPr lang="en-IE" sz="1200"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Where does the oil come from?</a:t>
            </a:r>
            <a:endParaRPr lang="en-IE" dirty="0" smtClean="0">
              <a:effectLst/>
            </a:endParaRPr>
          </a:p>
          <a:p>
            <a:r>
              <a:rPr lang="en-IE" sz="1200" kern="1200" dirty="0" smtClean="0">
                <a:solidFill>
                  <a:schemeClr val="tx1"/>
                </a:solidFill>
                <a:effectLst/>
                <a:latin typeface="+mn-lt"/>
                <a:ea typeface="+mn-ea"/>
                <a:cs typeface="+mn-cs"/>
              </a:rPr>
              <a:t>How is it used to make electricity?</a:t>
            </a:r>
            <a:endParaRPr lang="en-IE" dirty="0" smtClean="0">
              <a:effectLst/>
            </a:endParaRPr>
          </a:p>
          <a:p>
            <a:r>
              <a:rPr lang="en-IE" sz="1200" kern="1200" dirty="0" smtClean="0">
                <a:solidFill>
                  <a:schemeClr val="tx1"/>
                </a:solidFill>
                <a:effectLst/>
                <a:latin typeface="+mn-lt"/>
                <a:ea typeface="+mn-ea"/>
                <a:cs typeface="+mn-cs"/>
              </a:rPr>
              <a:t>Will it run out?</a:t>
            </a:r>
            <a:endParaRPr lang="en-IE" dirty="0" smtClean="0">
              <a:effectLst/>
            </a:endParaRPr>
          </a:p>
          <a:p>
            <a:r>
              <a:rPr lang="en-IE" sz="1200" kern="1200" dirty="0" smtClean="0">
                <a:solidFill>
                  <a:schemeClr val="tx1"/>
                </a:solidFill>
                <a:effectLst/>
                <a:latin typeface="+mn-lt"/>
                <a:ea typeface="+mn-ea"/>
                <a:cs typeface="+mn-cs"/>
              </a:rPr>
              <a:t>Why?/ Why not?</a:t>
            </a:r>
            <a:endParaRPr lang="en-IE" dirty="0" smtClean="0">
              <a:effectLst/>
            </a:endParaRPr>
          </a:p>
          <a:p>
            <a:r>
              <a:rPr lang="en-IE" sz="1200" kern="1200" dirty="0" smtClean="0">
                <a:solidFill>
                  <a:schemeClr val="tx1"/>
                </a:solidFill>
                <a:effectLst/>
                <a:latin typeface="+mn-lt"/>
                <a:ea typeface="+mn-ea"/>
                <a:cs typeface="+mn-cs"/>
              </a:rPr>
              <a:t>Is it a clean energy form?</a:t>
            </a:r>
            <a:endParaRPr lang="en-IE" dirty="0" smtClean="0">
              <a:effectLst/>
            </a:endParaRPr>
          </a:p>
          <a:p>
            <a:r>
              <a:rPr lang="en-IE" sz="1200" kern="1200" dirty="0" smtClean="0">
                <a:solidFill>
                  <a:schemeClr val="tx1"/>
                </a:solidFill>
                <a:effectLst/>
                <a:latin typeface="+mn-lt"/>
                <a:ea typeface="+mn-ea"/>
                <a:cs typeface="+mn-cs"/>
              </a:rPr>
              <a:t>Does it damage the environment?</a:t>
            </a:r>
            <a:endParaRPr lang="en-IE" dirty="0" smtClean="0">
              <a:effectLst/>
            </a:endParaRPr>
          </a:p>
          <a:p>
            <a:r>
              <a:rPr lang="en-IE" sz="1200" kern="1200" dirty="0" smtClean="0">
                <a:solidFill>
                  <a:schemeClr val="tx1"/>
                </a:solidFill>
                <a:effectLst/>
                <a:latin typeface="+mn-lt"/>
                <a:ea typeface="+mn-ea"/>
                <a:cs typeface="+mn-cs"/>
              </a:rPr>
              <a:t>How?</a:t>
            </a:r>
            <a:endParaRPr lang="en-IE" dirty="0" smtClean="0">
              <a:effectLst/>
            </a:endParaRPr>
          </a:p>
          <a:p>
            <a:r>
              <a:rPr lang="en-IE" sz="1200" kern="1200" dirty="0" smtClean="0">
                <a:solidFill>
                  <a:schemeClr val="tx1"/>
                </a:solidFill>
                <a:effectLst/>
                <a:latin typeface="+mn-lt"/>
                <a:ea typeface="+mn-ea"/>
                <a:cs typeface="+mn-cs"/>
              </a:rPr>
              <a:t>Is it a good idea to use this energy to make electricity?</a:t>
            </a:r>
            <a:endParaRPr lang="en-IE" dirty="0" smtClean="0">
              <a:effectLst/>
            </a:endParaRPr>
          </a:p>
          <a:p>
            <a:r>
              <a:rPr lang="en-IE" sz="1200" kern="1200" dirty="0" smtClean="0">
                <a:solidFill>
                  <a:schemeClr val="tx1"/>
                </a:solidFill>
                <a:effectLst/>
                <a:latin typeface="+mn-lt"/>
                <a:ea typeface="+mn-ea"/>
                <a:cs typeface="+mn-cs"/>
              </a:rPr>
              <a:t>Why?/ Why not?</a:t>
            </a:r>
            <a:endParaRPr lang="en-IE" dirty="0" smtClean="0">
              <a:effectLst/>
            </a:endParaRPr>
          </a:p>
          <a:p>
            <a:r>
              <a:rPr lang="en-IE" sz="1200" kern="1200" dirty="0" smtClean="0">
                <a:solidFill>
                  <a:schemeClr val="tx1"/>
                </a:solidFill>
                <a:effectLst/>
                <a:latin typeface="+mn-lt"/>
                <a:ea typeface="+mn-ea"/>
                <a:cs typeface="+mn-cs"/>
              </a:rPr>
              <a:t>What other way is this energy used?</a:t>
            </a:r>
            <a:endParaRPr lang="en-IE" dirty="0" smtClean="0">
              <a:effectLst/>
            </a:endParaRPr>
          </a:p>
          <a:p>
            <a:r>
              <a:rPr lang="en-IE" sz="1200" kern="1200" dirty="0" smtClean="0">
                <a:solidFill>
                  <a:schemeClr val="tx1"/>
                </a:solidFill>
                <a:effectLst/>
                <a:latin typeface="+mn-lt"/>
                <a:ea typeface="+mn-ea"/>
                <a:cs typeface="+mn-cs"/>
              </a:rPr>
              <a:t>Is that a good idea?</a:t>
            </a: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2</a:t>
            </a:fld>
            <a:endParaRPr lang="en-IE"/>
          </a:p>
        </p:txBody>
      </p:sp>
    </p:spTree>
    <p:extLst>
      <p:ext uri="{BB962C8B-B14F-4D97-AF65-F5344CB8AC3E}">
        <p14:creationId xmlns:p14="http://schemas.microsoft.com/office/powerpoint/2010/main" val="1315160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Coal </a:t>
            </a:r>
            <a:r>
              <a:rPr lang="en-IE" sz="1200" kern="1200" dirty="0" smtClean="0">
                <a:solidFill>
                  <a:schemeClr val="tx1"/>
                </a:solidFill>
                <a:effectLst/>
                <a:latin typeface="+mn-lt"/>
                <a:ea typeface="+mn-ea"/>
                <a:cs typeface="+mn-cs"/>
              </a:rPr>
              <a:t>is a black or brown rock found under the ground and is very dirty. Coal is burned in huge power plants and turned into electricity. Burning coal is however extremely bad for the environment because when it burns, gasses such as carbon dioxide are released into the environment.</a:t>
            </a:r>
            <a:endParaRPr lang="en-IE" dirty="0" smtClean="0">
              <a:effectLst/>
            </a:endParaRPr>
          </a:p>
          <a:p>
            <a:r>
              <a:rPr lang="en-IE" sz="1200" kern="1200" dirty="0" smtClean="0">
                <a:solidFill>
                  <a:schemeClr val="tx1"/>
                </a:solidFill>
                <a:effectLst/>
                <a:latin typeface="+mn-lt"/>
                <a:ea typeface="+mn-ea"/>
                <a:cs typeface="+mn-cs"/>
              </a:rPr>
              <a:t>Coal will eventually run out. It is therefore called a</a:t>
            </a:r>
            <a:r>
              <a:rPr lang="en-IE" sz="1200" b="1" kern="1200" dirty="0" smtClean="0">
                <a:solidFill>
                  <a:schemeClr val="tx1"/>
                </a:solidFill>
                <a:effectLst/>
                <a:latin typeface="+mn-lt"/>
                <a:ea typeface="+mn-ea"/>
                <a:cs typeface="+mn-cs"/>
              </a:rPr>
              <a:t> non-renewable energy source.</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kern="1200" dirty="0" smtClean="0">
                <a:solidFill>
                  <a:schemeClr val="tx1"/>
                </a:solidFill>
                <a:effectLst/>
                <a:latin typeface="+mn-lt"/>
                <a:ea typeface="+mn-ea"/>
                <a:cs typeface="+mn-cs"/>
              </a:rPr>
              <a:t>What do you see in the picture?</a:t>
            </a:r>
            <a:endParaRPr lang="en-IE" dirty="0" smtClean="0">
              <a:effectLst/>
            </a:endParaRPr>
          </a:p>
          <a:p>
            <a:r>
              <a:rPr lang="en-IE" sz="1200" kern="1200" dirty="0" smtClean="0">
                <a:solidFill>
                  <a:schemeClr val="tx1"/>
                </a:solidFill>
                <a:effectLst/>
                <a:latin typeface="+mn-lt"/>
                <a:ea typeface="+mn-ea"/>
                <a:cs typeface="+mn-cs"/>
              </a:rPr>
              <a:t>What is happening at the power plant?</a:t>
            </a:r>
            <a:endParaRPr lang="en-IE" dirty="0" smtClean="0">
              <a:effectLst/>
            </a:endParaRPr>
          </a:p>
          <a:p>
            <a:r>
              <a:rPr lang="en-IE" sz="1200" kern="1200" dirty="0" smtClean="0">
                <a:solidFill>
                  <a:schemeClr val="tx1"/>
                </a:solidFill>
                <a:effectLst/>
                <a:latin typeface="+mn-lt"/>
                <a:ea typeface="+mn-ea"/>
                <a:cs typeface="+mn-cs"/>
              </a:rPr>
              <a:t>Name this form of energy?</a:t>
            </a:r>
            <a:endParaRPr lang="en-IE" dirty="0" smtClean="0">
              <a:effectLst/>
            </a:endParaRPr>
          </a:p>
          <a:p>
            <a:r>
              <a:rPr lang="en-IE" sz="1200" kern="1200" dirty="0" smtClean="0">
                <a:solidFill>
                  <a:schemeClr val="tx1"/>
                </a:solidFill>
                <a:effectLst/>
                <a:latin typeface="+mn-lt"/>
                <a:ea typeface="+mn-ea"/>
                <a:cs typeface="+mn-cs"/>
              </a:rPr>
              <a:t>Why is there a container of coal at the plant?</a:t>
            </a:r>
            <a:endParaRPr lang="en-IE" dirty="0" smtClean="0">
              <a:effectLst/>
            </a:endParaRPr>
          </a:p>
          <a:p>
            <a:r>
              <a:rPr lang="en-IE" sz="1200" kern="1200" dirty="0" smtClean="0">
                <a:solidFill>
                  <a:schemeClr val="tx1"/>
                </a:solidFill>
                <a:effectLst/>
                <a:latin typeface="+mn-lt"/>
                <a:ea typeface="+mn-ea"/>
                <a:cs typeface="+mn-cs"/>
              </a:rPr>
              <a:t>How is the coal used to make electricity?</a:t>
            </a:r>
            <a:endParaRPr lang="en-IE" dirty="0" smtClean="0">
              <a:effectLst/>
            </a:endParaRPr>
          </a:p>
          <a:p>
            <a:r>
              <a:rPr lang="en-IE" sz="1200" kern="1200" dirty="0" smtClean="0">
                <a:solidFill>
                  <a:schemeClr val="tx1"/>
                </a:solidFill>
                <a:effectLst/>
                <a:latin typeface="+mn-lt"/>
                <a:ea typeface="+mn-ea"/>
                <a:cs typeface="+mn-cs"/>
              </a:rPr>
              <a:t>Where does the coal come from?</a:t>
            </a:r>
            <a:endParaRPr lang="en-IE" dirty="0" smtClean="0">
              <a:effectLst/>
            </a:endParaRPr>
          </a:p>
          <a:p>
            <a:r>
              <a:rPr lang="en-IE" sz="1200" kern="1200" dirty="0" smtClean="0">
                <a:solidFill>
                  <a:schemeClr val="tx1"/>
                </a:solidFill>
                <a:effectLst/>
                <a:latin typeface="+mn-lt"/>
                <a:ea typeface="+mn-ea"/>
                <a:cs typeface="+mn-cs"/>
              </a:rPr>
              <a:t>Will it run out?</a:t>
            </a:r>
            <a:endParaRPr lang="en-IE" dirty="0" smtClean="0">
              <a:effectLst/>
            </a:endParaRPr>
          </a:p>
          <a:p>
            <a:r>
              <a:rPr lang="en-IE" sz="1200" kern="1200" dirty="0" smtClean="0">
                <a:solidFill>
                  <a:schemeClr val="tx1"/>
                </a:solidFill>
                <a:effectLst/>
                <a:latin typeface="+mn-lt"/>
                <a:ea typeface="+mn-ea"/>
                <a:cs typeface="+mn-cs"/>
              </a:rPr>
              <a:t>Why?/ Why not?</a:t>
            </a:r>
            <a:endParaRPr lang="en-IE" dirty="0" smtClean="0">
              <a:effectLst/>
            </a:endParaRPr>
          </a:p>
          <a:p>
            <a:r>
              <a:rPr lang="en-IE" sz="1200" kern="1200" dirty="0" smtClean="0">
                <a:solidFill>
                  <a:schemeClr val="tx1"/>
                </a:solidFill>
                <a:effectLst/>
                <a:latin typeface="+mn-lt"/>
                <a:ea typeface="+mn-ea"/>
                <a:cs typeface="+mn-cs"/>
              </a:rPr>
              <a:t>Is it a clean energy form?</a:t>
            </a:r>
            <a:endParaRPr lang="en-IE" dirty="0" smtClean="0">
              <a:effectLst/>
            </a:endParaRPr>
          </a:p>
          <a:p>
            <a:r>
              <a:rPr lang="en-IE" sz="1200" kern="1200" dirty="0" smtClean="0">
                <a:solidFill>
                  <a:schemeClr val="tx1"/>
                </a:solidFill>
                <a:effectLst/>
                <a:latin typeface="+mn-lt"/>
                <a:ea typeface="+mn-ea"/>
                <a:cs typeface="+mn-cs"/>
              </a:rPr>
              <a:t>Does it damage the environment?</a:t>
            </a:r>
            <a:endParaRPr lang="en-IE" dirty="0" smtClean="0">
              <a:effectLst/>
            </a:endParaRPr>
          </a:p>
          <a:p>
            <a:r>
              <a:rPr lang="en-IE" sz="1200" kern="1200" dirty="0" smtClean="0">
                <a:solidFill>
                  <a:schemeClr val="tx1"/>
                </a:solidFill>
                <a:effectLst/>
                <a:latin typeface="+mn-lt"/>
                <a:ea typeface="+mn-ea"/>
                <a:cs typeface="+mn-cs"/>
              </a:rPr>
              <a:t>Is it a good idea to use this energy to make electricity?</a:t>
            </a:r>
            <a:endParaRPr lang="en-IE" dirty="0" smtClean="0">
              <a:effectLst/>
            </a:endParaRPr>
          </a:p>
          <a:p>
            <a:r>
              <a:rPr lang="en-IE" sz="1200" kern="1200" dirty="0" smtClean="0">
                <a:solidFill>
                  <a:schemeClr val="tx1"/>
                </a:solidFill>
                <a:effectLst/>
                <a:latin typeface="+mn-lt"/>
                <a:ea typeface="+mn-ea"/>
                <a:cs typeface="+mn-cs"/>
              </a:rPr>
              <a:t>Why?/ Why not?</a:t>
            </a:r>
            <a:endParaRPr lang="en-IE" dirty="0" smtClean="0">
              <a:effectLst/>
            </a:endParaRPr>
          </a:p>
          <a:p>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While a lot of our electricity has been produced by coal, oil and other fossil fuels which are now running out (non-renewable), electricity can also be produced through renewable energy sources such as solar energy, wind energy, ocean energy, or the energy of falling water.</a:t>
            </a: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3</a:t>
            </a:fld>
            <a:endParaRPr lang="en-IE"/>
          </a:p>
        </p:txBody>
      </p:sp>
    </p:spTree>
    <p:extLst>
      <p:ext uri="{BB962C8B-B14F-4D97-AF65-F5344CB8AC3E}">
        <p14:creationId xmlns:p14="http://schemas.microsoft.com/office/powerpoint/2010/main" val="1927717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RENEWABLE ENERGY SOURCES</a:t>
            </a:r>
            <a:endParaRPr lang="en-IE" dirty="0" smtClean="0">
              <a:effectLst/>
            </a:endParaRPr>
          </a:p>
          <a:p>
            <a:r>
              <a:rPr lang="en-IE" sz="1200" b="1" kern="1200" dirty="0" smtClean="0">
                <a:solidFill>
                  <a:schemeClr val="tx1"/>
                </a:solidFill>
                <a:effectLst/>
                <a:latin typeface="+mn-lt"/>
                <a:ea typeface="+mn-ea"/>
                <a:cs typeface="+mn-cs"/>
              </a:rPr>
              <a:t>Renewable Energy</a:t>
            </a:r>
            <a:r>
              <a:rPr lang="en-IE" sz="1200" kern="1200" dirty="0" smtClean="0">
                <a:solidFill>
                  <a:schemeClr val="tx1"/>
                </a:solidFill>
                <a:effectLst/>
                <a:latin typeface="+mn-lt"/>
                <a:ea typeface="+mn-ea"/>
                <a:cs typeface="+mn-cs"/>
              </a:rPr>
              <a:t> is energy that is produced from everlasting sources like the sun, the </a:t>
            </a:r>
            <a:r>
              <a:rPr lang="en-IE" sz="1200" kern="1200" dirty="0" smtClean="0">
                <a:solidFill>
                  <a:schemeClr val="tx1"/>
                </a:solidFill>
                <a:effectLst/>
                <a:latin typeface="+mn-lt"/>
                <a:ea typeface="+mn-ea"/>
                <a:cs typeface="+mn-cs"/>
              </a:rPr>
              <a:t>wind</a:t>
            </a:r>
            <a:r>
              <a:rPr lang="en-IE" sz="1200" kern="1200" baseline="0" dirty="0" smtClean="0">
                <a:solidFill>
                  <a:schemeClr val="tx1"/>
                </a:solidFill>
                <a:effectLst/>
                <a:latin typeface="+mn-lt"/>
                <a:ea typeface="+mn-ea"/>
                <a:cs typeface="+mn-cs"/>
              </a:rPr>
              <a:t> and water (rivers and </a:t>
            </a:r>
            <a:r>
              <a:rPr lang="en-IE" sz="1200" kern="1200" dirty="0" smtClean="0">
                <a:solidFill>
                  <a:schemeClr val="tx1"/>
                </a:solidFill>
                <a:effectLst/>
                <a:latin typeface="+mn-lt"/>
                <a:ea typeface="+mn-ea"/>
                <a:cs typeface="+mn-cs"/>
              </a:rPr>
              <a:t>oceans). </a:t>
            </a:r>
            <a:r>
              <a:rPr lang="en-IE" sz="1200" kern="1200" dirty="0" smtClean="0">
                <a:solidFill>
                  <a:schemeClr val="tx1"/>
                </a:solidFill>
                <a:effectLst/>
                <a:latin typeface="+mn-lt"/>
                <a:ea typeface="+mn-ea"/>
                <a:cs typeface="+mn-cs"/>
              </a:rPr>
              <a:t>As the sun or the wind will always be available, renewable energy will never run out. </a:t>
            </a:r>
            <a:r>
              <a:rPr lang="en-IE" sz="1200" kern="1200" dirty="0" smtClean="0">
                <a:solidFill>
                  <a:schemeClr val="tx1"/>
                </a:solidFill>
                <a:effectLst/>
                <a:latin typeface="+mn-lt"/>
                <a:ea typeface="+mn-ea"/>
                <a:cs typeface="+mn-cs"/>
              </a:rPr>
              <a:t> In </a:t>
            </a:r>
            <a:r>
              <a:rPr lang="en-IE" sz="1200" kern="1200" dirty="0" smtClean="0">
                <a:solidFill>
                  <a:schemeClr val="tx1"/>
                </a:solidFill>
                <a:effectLst/>
                <a:latin typeface="+mn-lt"/>
                <a:ea typeface="+mn-ea"/>
                <a:cs typeface="+mn-cs"/>
              </a:rPr>
              <a:t>addition, renewable energy is </a:t>
            </a:r>
            <a:r>
              <a:rPr lang="en-IE" sz="1200" kern="1200" dirty="0" smtClean="0">
                <a:solidFill>
                  <a:schemeClr val="tx1"/>
                </a:solidFill>
                <a:effectLst/>
                <a:latin typeface="+mn-lt"/>
                <a:ea typeface="+mn-ea"/>
                <a:cs typeface="+mn-cs"/>
              </a:rPr>
              <a:t>clean.</a:t>
            </a:r>
          </a:p>
          <a:p>
            <a:endParaRPr lang="en-IE" dirty="0" smtClean="0">
              <a:effectLst/>
            </a:endParaRPr>
          </a:p>
          <a:p>
            <a:r>
              <a:rPr lang="en-IE" sz="1200" b="1" kern="1200" dirty="0" smtClean="0">
                <a:solidFill>
                  <a:schemeClr val="tx1"/>
                </a:solidFill>
                <a:effectLst/>
                <a:latin typeface="+mn-lt"/>
                <a:ea typeface="+mn-ea"/>
                <a:cs typeface="+mn-cs"/>
              </a:rPr>
              <a:t>Solar Energy</a:t>
            </a:r>
            <a:r>
              <a:rPr lang="en-IE" sz="1200" kern="1200" dirty="0" smtClean="0">
                <a:solidFill>
                  <a:schemeClr val="tx1"/>
                </a:solidFill>
                <a:effectLst/>
                <a:latin typeface="+mn-lt"/>
                <a:ea typeface="+mn-ea"/>
                <a:cs typeface="+mn-cs"/>
              </a:rPr>
              <a:t> is the light and heat that come from the sun. The light and heat from the sun not only make the plants grow, but can also be used by humans to produce electricity or to warm up the water in your house</a:t>
            </a:r>
            <a:r>
              <a:rPr lang="en-IE" sz="1200" kern="1200" dirty="0" smtClean="0">
                <a:solidFill>
                  <a:schemeClr val="tx1"/>
                </a:solidFill>
                <a:effectLst/>
                <a:latin typeface="+mn-lt"/>
                <a:ea typeface="+mn-ea"/>
                <a:cs typeface="+mn-cs"/>
              </a:rPr>
              <a:t>. The </a:t>
            </a:r>
            <a:r>
              <a:rPr lang="en-IE" sz="1200" kern="1200" dirty="0" smtClean="0">
                <a:solidFill>
                  <a:schemeClr val="tx1"/>
                </a:solidFill>
                <a:effectLst/>
                <a:latin typeface="+mn-lt"/>
                <a:ea typeface="+mn-ea"/>
                <a:cs typeface="+mn-cs"/>
              </a:rPr>
              <a:t>energy from the sun will never run out and is called a </a:t>
            </a:r>
            <a:r>
              <a:rPr lang="en-IE" sz="1200" b="1" kern="1200" dirty="0" smtClean="0">
                <a:solidFill>
                  <a:schemeClr val="tx1"/>
                </a:solidFill>
                <a:effectLst/>
                <a:latin typeface="+mn-lt"/>
                <a:ea typeface="+mn-ea"/>
                <a:cs typeface="+mn-cs"/>
              </a:rPr>
              <a:t>renewable energy </a:t>
            </a:r>
            <a:r>
              <a:rPr lang="en-IE" sz="1200" kern="1200" dirty="0" smtClean="0">
                <a:solidFill>
                  <a:schemeClr val="tx1"/>
                </a:solidFill>
                <a:effectLst/>
                <a:latin typeface="+mn-lt"/>
                <a:ea typeface="+mn-ea"/>
                <a:cs typeface="+mn-cs"/>
              </a:rPr>
              <a:t>source.</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A </a:t>
            </a:r>
            <a:r>
              <a:rPr lang="en-IE" sz="1200" b="1" kern="1200" dirty="0" smtClean="0">
                <a:solidFill>
                  <a:schemeClr val="tx1"/>
                </a:solidFill>
                <a:effectLst/>
                <a:latin typeface="+mn-lt"/>
                <a:ea typeface="+mn-ea"/>
                <a:cs typeface="+mn-cs"/>
              </a:rPr>
              <a:t>Solar Panel</a:t>
            </a:r>
            <a:r>
              <a:rPr lang="en-IE" sz="1200" kern="1200" dirty="0" smtClean="0">
                <a:solidFill>
                  <a:schemeClr val="tx1"/>
                </a:solidFill>
                <a:effectLst/>
                <a:latin typeface="+mn-lt"/>
                <a:ea typeface="+mn-ea"/>
                <a:cs typeface="+mn-cs"/>
              </a:rPr>
              <a:t> is a board generally placed on the roof of a house or in any other place that is exposed to sunlight. It soaks up the sunlight that is then converted to use as electricity. Solar panels can also be used to capture the heat from the sun and warm the water we need for our homes.</a:t>
            </a:r>
            <a:endParaRPr lang="en-IE" dirty="0" smtClean="0">
              <a:effectLst/>
            </a:endParaRP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a:t>
            </a:r>
            <a:r>
              <a:rPr lang="en-IE" sz="1200" b="1" kern="1200" dirty="0" smtClean="0">
                <a:solidFill>
                  <a:schemeClr val="tx1"/>
                </a:solidFill>
                <a:effectLst/>
                <a:latin typeface="+mn-lt"/>
                <a:ea typeface="+mn-ea"/>
                <a:cs typeface="+mn-cs"/>
              </a:rPr>
              <a:t>to promote discussion:</a:t>
            </a:r>
            <a:endParaRPr lang="en-IE" dirty="0" smtClean="0">
              <a:effectLst/>
            </a:endParaRPr>
          </a:p>
          <a:p>
            <a:r>
              <a:rPr lang="en-IE" sz="1200" kern="1200" dirty="0" smtClean="0">
                <a:solidFill>
                  <a:schemeClr val="tx1"/>
                </a:solidFill>
                <a:effectLst/>
                <a:latin typeface="+mn-lt"/>
                <a:ea typeface="+mn-ea"/>
                <a:cs typeface="+mn-cs"/>
              </a:rPr>
              <a:t>Name this form of energy?</a:t>
            </a:r>
            <a:endParaRPr lang="en-IE" dirty="0" smtClean="0">
              <a:effectLst/>
            </a:endParaRPr>
          </a:p>
          <a:p>
            <a:r>
              <a:rPr lang="en-IE" sz="1200" kern="1200" dirty="0" smtClean="0">
                <a:solidFill>
                  <a:schemeClr val="tx1"/>
                </a:solidFill>
                <a:effectLst/>
                <a:latin typeface="+mn-lt"/>
                <a:ea typeface="+mn-ea"/>
                <a:cs typeface="+mn-cs"/>
              </a:rPr>
              <a:t>How is it used to make electricity?</a:t>
            </a:r>
            <a:endParaRPr lang="en-IE" dirty="0" smtClean="0">
              <a:effectLst/>
            </a:endParaRPr>
          </a:p>
          <a:p>
            <a:r>
              <a:rPr lang="en-IE" sz="1200" kern="1200" dirty="0" smtClean="0">
                <a:solidFill>
                  <a:schemeClr val="tx1"/>
                </a:solidFill>
                <a:effectLst/>
                <a:latin typeface="+mn-lt"/>
                <a:ea typeface="+mn-ea"/>
                <a:cs typeface="+mn-cs"/>
              </a:rPr>
              <a:t>Where does it come from?</a:t>
            </a:r>
            <a:endParaRPr lang="en-IE" dirty="0" smtClean="0">
              <a:effectLst/>
            </a:endParaRPr>
          </a:p>
          <a:p>
            <a:r>
              <a:rPr lang="en-IE" sz="1200" kern="1200" dirty="0" smtClean="0">
                <a:solidFill>
                  <a:schemeClr val="tx1"/>
                </a:solidFill>
                <a:effectLst/>
                <a:latin typeface="+mn-lt"/>
                <a:ea typeface="+mn-ea"/>
                <a:cs typeface="+mn-cs"/>
              </a:rPr>
              <a:t>Will it run out?</a:t>
            </a:r>
            <a:endParaRPr lang="en-IE" dirty="0" smtClean="0">
              <a:effectLst/>
            </a:endParaRPr>
          </a:p>
          <a:p>
            <a:r>
              <a:rPr lang="en-IE" sz="1200" kern="1200" dirty="0" smtClean="0">
                <a:solidFill>
                  <a:schemeClr val="tx1"/>
                </a:solidFill>
                <a:effectLst/>
                <a:latin typeface="+mn-lt"/>
                <a:ea typeface="+mn-ea"/>
                <a:cs typeface="+mn-cs"/>
              </a:rPr>
              <a:t>Why not?</a:t>
            </a:r>
            <a:endParaRPr lang="en-IE" dirty="0" smtClean="0">
              <a:effectLst/>
            </a:endParaRPr>
          </a:p>
          <a:p>
            <a:r>
              <a:rPr lang="en-IE" sz="1200" kern="1200" dirty="0" smtClean="0">
                <a:solidFill>
                  <a:schemeClr val="tx1"/>
                </a:solidFill>
                <a:effectLst/>
                <a:latin typeface="+mn-lt"/>
                <a:ea typeface="+mn-ea"/>
                <a:cs typeface="+mn-cs"/>
              </a:rPr>
              <a:t>Is it a clean energy form?</a:t>
            </a:r>
            <a:endParaRPr lang="en-IE" dirty="0" smtClean="0">
              <a:effectLst/>
            </a:endParaRPr>
          </a:p>
          <a:p>
            <a:r>
              <a:rPr lang="en-IE" sz="1200" kern="1200" dirty="0" smtClean="0">
                <a:solidFill>
                  <a:schemeClr val="tx1"/>
                </a:solidFill>
                <a:effectLst/>
                <a:latin typeface="+mn-lt"/>
                <a:ea typeface="+mn-ea"/>
                <a:cs typeface="+mn-cs"/>
              </a:rPr>
              <a:t>Does it damage the environment?</a:t>
            </a:r>
            <a:endParaRPr lang="en-IE" dirty="0" smtClean="0">
              <a:effectLst/>
            </a:endParaRPr>
          </a:p>
          <a:p>
            <a:r>
              <a:rPr lang="en-IE" sz="1200" kern="1200" dirty="0" smtClean="0">
                <a:solidFill>
                  <a:schemeClr val="tx1"/>
                </a:solidFill>
                <a:effectLst/>
                <a:latin typeface="+mn-lt"/>
                <a:ea typeface="+mn-ea"/>
                <a:cs typeface="+mn-cs"/>
              </a:rPr>
              <a:t>Is it a good idea to use this energy to make electricity?</a:t>
            </a:r>
            <a:endParaRPr lang="en-IE" dirty="0" smtClean="0">
              <a:effectLst/>
            </a:endParaRPr>
          </a:p>
          <a:p>
            <a:r>
              <a:rPr lang="en-IE" sz="1200" kern="1200" dirty="0" smtClean="0">
                <a:solidFill>
                  <a:schemeClr val="tx1"/>
                </a:solidFill>
                <a:effectLst/>
                <a:latin typeface="+mn-lt"/>
                <a:ea typeface="+mn-ea"/>
                <a:cs typeface="+mn-cs"/>
              </a:rPr>
              <a:t>Why?</a:t>
            </a:r>
            <a:endParaRPr lang="en-IE" dirty="0" smtClean="0">
              <a:effectLst/>
            </a:endParaRPr>
          </a:p>
          <a:p>
            <a:r>
              <a:rPr lang="en-IE" sz="1200" kern="1200" dirty="0" smtClean="0">
                <a:solidFill>
                  <a:schemeClr val="tx1"/>
                </a:solidFill>
                <a:effectLst/>
                <a:latin typeface="+mn-lt"/>
                <a:ea typeface="+mn-ea"/>
                <a:cs typeface="+mn-cs"/>
              </a:rPr>
              <a:t>What other way is this energy used?</a:t>
            </a:r>
            <a:endParaRPr lang="en-IE" dirty="0" smtClean="0">
              <a:effectLst/>
            </a:endParaRPr>
          </a:p>
          <a:p>
            <a:r>
              <a:rPr lang="en-IE" sz="1200" kern="1200" dirty="0" smtClean="0">
                <a:solidFill>
                  <a:schemeClr val="tx1"/>
                </a:solidFill>
                <a:effectLst/>
                <a:latin typeface="+mn-lt"/>
                <a:ea typeface="+mn-ea"/>
                <a:cs typeface="+mn-cs"/>
              </a:rPr>
              <a:t>Is that a good idea?</a:t>
            </a: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4</a:t>
            </a:fld>
            <a:endParaRPr lang="en-IE"/>
          </a:p>
        </p:txBody>
      </p:sp>
    </p:spTree>
    <p:extLst>
      <p:ext uri="{BB962C8B-B14F-4D97-AF65-F5344CB8AC3E}">
        <p14:creationId xmlns:p14="http://schemas.microsoft.com/office/powerpoint/2010/main" val="1054446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Wind Power </a:t>
            </a:r>
            <a:r>
              <a:rPr lang="en-IE" sz="1200" kern="1200" dirty="0" smtClean="0">
                <a:solidFill>
                  <a:schemeClr val="tx1"/>
                </a:solidFill>
                <a:effectLst/>
                <a:latin typeface="+mn-lt"/>
                <a:ea typeface="+mn-ea"/>
                <a:cs typeface="+mn-cs"/>
              </a:rPr>
              <a:t>is the energy produced by the movement of the air. When the wind blows it generates movement. This movement can be captured by wind turbines and turned into electricity.</a:t>
            </a:r>
            <a:endParaRPr lang="en-IE" dirty="0" smtClean="0">
              <a:effectLst/>
            </a:endParaRPr>
          </a:p>
          <a:p>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 </a:t>
            </a:r>
            <a:endParaRPr lang="en-IE" dirty="0" smtClean="0">
              <a:effectLst/>
            </a:endParaRP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Where is Guzzler?</a:t>
            </a:r>
            <a:endParaRPr lang="en-IE" dirty="0" smtClean="0">
              <a:effectLst/>
            </a:endParaRPr>
          </a:p>
          <a:p>
            <a:r>
              <a:rPr lang="en-IE" sz="1200" kern="1200" dirty="0" smtClean="0">
                <a:solidFill>
                  <a:schemeClr val="tx1"/>
                </a:solidFill>
                <a:effectLst/>
                <a:latin typeface="+mn-lt"/>
                <a:ea typeface="+mn-ea"/>
                <a:cs typeface="+mn-cs"/>
              </a:rPr>
              <a:t>How does he look?</a:t>
            </a:r>
            <a:endParaRPr lang="en-IE" dirty="0" smtClean="0">
              <a:effectLst/>
            </a:endParaRPr>
          </a:p>
          <a:p>
            <a:r>
              <a:rPr lang="en-IE" sz="1200" kern="1200" dirty="0" smtClean="0">
                <a:solidFill>
                  <a:schemeClr val="tx1"/>
                </a:solidFill>
                <a:effectLst/>
                <a:latin typeface="+mn-lt"/>
                <a:ea typeface="+mn-ea"/>
                <a:cs typeface="+mn-cs"/>
              </a:rPr>
              <a:t>Why does he look like this?</a:t>
            </a:r>
            <a:endParaRPr lang="en-IE" dirty="0" smtClean="0">
              <a:effectLst/>
            </a:endParaRPr>
          </a:p>
          <a:p>
            <a:r>
              <a:rPr lang="en-IE" sz="1200" kern="1200" dirty="0" smtClean="0">
                <a:solidFill>
                  <a:schemeClr val="tx1"/>
                </a:solidFill>
                <a:effectLst/>
                <a:latin typeface="+mn-lt"/>
                <a:ea typeface="+mn-ea"/>
                <a:cs typeface="+mn-cs"/>
              </a:rPr>
              <a:t>How is he feeling?</a:t>
            </a:r>
            <a:endParaRPr lang="en-IE" dirty="0" smtClean="0">
              <a:effectLst/>
            </a:endParaRPr>
          </a:p>
          <a:p>
            <a:r>
              <a:rPr lang="en-IE" sz="1200" kern="1200" dirty="0" smtClean="0">
                <a:solidFill>
                  <a:schemeClr val="tx1"/>
                </a:solidFill>
                <a:effectLst/>
                <a:latin typeface="+mn-lt"/>
                <a:ea typeface="+mn-ea"/>
                <a:cs typeface="+mn-cs"/>
              </a:rPr>
              <a:t>Does the wind have power?</a:t>
            </a:r>
            <a:endParaRPr lang="en-IE" dirty="0" smtClean="0">
              <a:effectLst/>
            </a:endParaRPr>
          </a:p>
          <a:p>
            <a:r>
              <a:rPr lang="en-IE" sz="1200" kern="1200" dirty="0" smtClean="0">
                <a:solidFill>
                  <a:schemeClr val="tx1"/>
                </a:solidFill>
                <a:effectLst/>
                <a:latin typeface="+mn-lt"/>
                <a:ea typeface="+mn-ea"/>
                <a:cs typeface="+mn-cs"/>
              </a:rPr>
              <a:t>How do you know?</a:t>
            </a:r>
            <a:endParaRPr lang="en-IE" dirty="0" smtClean="0">
              <a:effectLst/>
            </a:endParaRPr>
          </a:p>
          <a:p>
            <a:r>
              <a:rPr lang="en-IE" sz="1200" kern="1200" dirty="0" smtClean="0">
                <a:solidFill>
                  <a:schemeClr val="tx1"/>
                </a:solidFill>
                <a:effectLst/>
                <a:latin typeface="+mn-lt"/>
                <a:ea typeface="+mn-ea"/>
                <a:cs typeface="+mn-cs"/>
              </a:rPr>
              <a:t>Were you ever blown about by the wind?</a:t>
            </a:r>
            <a:endParaRPr lang="en-IE" dirty="0" smtClean="0">
              <a:effectLst/>
            </a:endParaRPr>
          </a:p>
          <a:p>
            <a:r>
              <a:rPr lang="en-IE" sz="1200" kern="1200" dirty="0" smtClean="0">
                <a:solidFill>
                  <a:schemeClr val="tx1"/>
                </a:solidFill>
                <a:effectLst/>
                <a:latin typeface="+mn-lt"/>
                <a:ea typeface="+mn-ea"/>
                <a:cs typeface="+mn-cs"/>
              </a:rPr>
              <a:t>What happened?</a:t>
            </a: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5</a:t>
            </a:fld>
            <a:endParaRPr lang="en-IE"/>
          </a:p>
        </p:txBody>
      </p:sp>
    </p:spTree>
    <p:extLst>
      <p:ext uri="{BB962C8B-B14F-4D97-AF65-F5344CB8AC3E}">
        <p14:creationId xmlns:p14="http://schemas.microsoft.com/office/powerpoint/2010/main" val="868424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Wind </a:t>
            </a:r>
            <a:r>
              <a:rPr lang="en-IE" sz="1200" b="1" kern="1200" dirty="0" smtClean="0">
                <a:solidFill>
                  <a:schemeClr val="tx1"/>
                </a:solidFill>
                <a:effectLst/>
                <a:latin typeface="+mn-lt"/>
                <a:ea typeface="+mn-ea"/>
                <a:cs typeface="+mn-cs"/>
              </a:rPr>
              <a:t>Power</a:t>
            </a:r>
            <a:r>
              <a:rPr lang="en-IE" sz="1200" kern="1200" dirty="0" smtClean="0">
                <a:solidFill>
                  <a:schemeClr val="tx1"/>
                </a:solidFill>
                <a:effectLst/>
                <a:latin typeface="+mn-lt"/>
                <a:ea typeface="+mn-ea"/>
                <a:cs typeface="+mn-cs"/>
              </a:rPr>
              <a:t> is the energy produced by the movement of the air. When the wind blows it generates movement that is captured by wind turbines and turned into electricity.</a:t>
            </a:r>
            <a:endParaRPr lang="en-IE" dirty="0" smtClean="0">
              <a:effectLst/>
            </a:endParaRPr>
          </a:p>
          <a:p>
            <a:r>
              <a:rPr lang="en-IE" sz="1200" kern="1200" dirty="0" smtClean="0">
                <a:solidFill>
                  <a:schemeClr val="tx1"/>
                </a:solidFill>
                <a:effectLst/>
                <a:latin typeface="+mn-lt"/>
                <a:ea typeface="+mn-ea"/>
                <a:cs typeface="+mn-cs"/>
              </a:rPr>
              <a:t/>
            </a:r>
            <a:br>
              <a:rPr lang="en-IE" sz="1200"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A Wind Turbine</a:t>
            </a:r>
            <a:r>
              <a:rPr lang="en-IE" sz="1200" kern="1200" dirty="0" smtClean="0">
                <a:solidFill>
                  <a:schemeClr val="tx1"/>
                </a:solidFill>
                <a:effectLst/>
                <a:latin typeface="+mn-lt"/>
                <a:ea typeface="+mn-ea"/>
                <a:cs typeface="+mn-cs"/>
              </a:rPr>
              <a:t> is a huge tower with blades; when the wind makes the blades turn, this movement produces electricity.</a:t>
            </a:r>
            <a:endParaRPr lang="en-IE" dirty="0" smtClean="0">
              <a:effectLst/>
            </a:endParaRPr>
          </a:p>
          <a:p>
            <a:r>
              <a:rPr lang="en-IE" sz="1200" kern="1200" dirty="0" smtClean="0">
                <a:solidFill>
                  <a:schemeClr val="tx1"/>
                </a:solidFill>
                <a:effectLst/>
                <a:latin typeface="+mn-lt"/>
                <a:ea typeface="+mn-ea"/>
                <a:cs typeface="+mn-cs"/>
              </a:rPr>
              <a:t>Wind power will never run out and is therefore a </a:t>
            </a:r>
            <a:r>
              <a:rPr lang="en-IE" sz="1200" b="1" kern="1200" dirty="0" smtClean="0">
                <a:solidFill>
                  <a:schemeClr val="tx1"/>
                </a:solidFill>
                <a:effectLst/>
                <a:latin typeface="+mn-lt"/>
                <a:ea typeface="+mn-ea"/>
                <a:cs typeface="+mn-cs"/>
              </a:rPr>
              <a:t>renewable energy source.</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kern="1200" dirty="0" smtClean="0">
                <a:solidFill>
                  <a:schemeClr val="tx1"/>
                </a:solidFill>
                <a:effectLst/>
                <a:latin typeface="+mn-lt"/>
                <a:ea typeface="+mn-ea"/>
                <a:cs typeface="+mn-cs"/>
              </a:rPr>
              <a:t>Name this form of energy?</a:t>
            </a:r>
            <a:endParaRPr lang="en-IE" dirty="0" smtClean="0">
              <a:effectLst/>
            </a:endParaRPr>
          </a:p>
          <a:p>
            <a:r>
              <a:rPr lang="en-IE" sz="1200" kern="1200" dirty="0" smtClean="0">
                <a:solidFill>
                  <a:schemeClr val="tx1"/>
                </a:solidFill>
                <a:effectLst/>
                <a:latin typeface="+mn-lt"/>
                <a:ea typeface="+mn-ea"/>
                <a:cs typeface="+mn-cs"/>
              </a:rPr>
              <a:t>How is it used to make electricity?</a:t>
            </a:r>
            <a:endParaRPr lang="en-IE" dirty="0" smtClean="0">
              <a:effectLst/>
            </a:endParaRPr>
          </a:p>
          <a:p>
            <a:r>
              <a:rPr lang="en-IE" sz="1200" kern="1200" dirty="0" smtClean="0">
                <a:solidFill>
                  <a:schemeClr val="tx1"/>
                </a:solidFill>
                <a:effectLst/>
                <a:latin typeface="+mn-lt"/>
                <a:ea typeface="+mn-ea"/>
                <a:cs typeface="+mn-cs"/>
              </a:rPr>
              <a:t>From</a:t>
            </a:r>
            <a:r>
              <a:rPr lang="en-IE" sz="1200" kern="1200" baseline="0" dirty="0" smtClean="0">
                <a:solidFill>
                  <a:schemeClr val="tx1"/>
                </a:solidFill>
                <a:effectLst/>
                <a:latin typeface="+mn-lt"/>
                <a:ea typeface="+mn-ea"/>
                <a:cs typeface="+mn-cs"/>
              </a:rPr>
              <a:t> w</a:t>
            </a:r>
            <a:r>
              <a:rPr lang="en-IE" sz="1200" kern="1200" dirty="0" smtClean="0">
                <a:solidFill>
                  <a:schemeClr val="tx1"/>
                </a:solidFill>
                <a:effectLst/>
                <a:latin typeface="+mn-lt"/>
                <a:ea typeface="+mn-ea"/>
                <a:cs typeface="+mn-cs"/>
              </a:rPr>
              <a:t>here does it come?</a:t>
            </a:r>
            <a:endParaRPr lang="en-IE" dirty="0" smtClean="0">
              <a:effectLst/>
            </a:endParaRPr>
          </a:p>
          <a:p>
            <a:r>
              <a:rPr lang="en-IE" sz="1200" kern="1200" dirty="0" smtClean="0">
                <a:solidFill>
                  <a:schemeClr val="tx1"/>
                </a:solidFill>
                <a:effectLst/>
                <a:latin typeface="+mn-lt"/>
                <a:ea typeface="+mn-ea"/>
                <a:cs typeface="+mn-cs"/>
              </a:rPr>
              <a:t>Will it run out?</a:t>
            </a:r>
            <a:endParaRPr lang="en-IE" dirty="0" smtClean="0">
              <a:effectLst/>
            </a:endParaRPr>
          </a:p>
          <a:p>
            <a:r>
              <a:rPr lang="en-IE" sz="1200" kern="1200" dirty="0" smtClean="0">
                <a:solidFill>
                  <a:schemeClr val="tx1"/>
                </a:solidFill>
                <a:effectLst/>
                <a:latin typeface="+mn-lt"/>
                <a:ea typeface="+mn-ea"/>
                <a:cs typeface="+mn-cs"/>
              </a:rPr>
              <a:t>Why not?</a:t>
            </a:r>
            <a:endParaRPr lang="en-IE" dirty="0" smtClean="0">
              <a:effectLst/>
            </a:endParaRPr>
          </a:p>
          <a:p>
            <a:r>
              <a:rPr lang="en-IE" sz="1200" kern="1200" dirty="0" smtClean="0">
                <a:solidFill>
                  <a:schemeClr val="tx1"/>
                </a:solidFill>
                <a:effectLst/>
                <a:latin typeface="+mn-lt"/>
                <a:ea typeface="+mn-ea"/>
                <a:cs typeface="+mn-cs"/>
              </a:rPr>
              <a:t>Is it a clean energy form?</a:t>
            </a:r>
            <a:endParaRPr lang="en-IE" dirty="0" smtClean="0">
              <a:effectLst/>
            </a:endParaRPr>
          </a:p>
          <a:p>
            <a:r>
              <a:rPr lang="en-IE" sz="1200" kern="1200" dirty="0" smtClean="0">
                <a:solidFill>
                  <a:schemeClr val="tx1"/>
                </a:solidFill>
                <a:effectLst/>
                <a:latin typeface="+mn-lt"/>
                <a:ea typeface="+mn-ea"/>
                <a:cs typeface="+mn-cs"/>
              </a:rPr>
              <a:t>Does it damage the environment?</a:t>
            </a:r>
            <a:endParaRPr lang="en-IE" dirty="0" smtClean="0">
              <a:effectLst/>
            </a:endParaRPr>
          </a:p>
          <a:p>
            <a:r>
              <a:rPr lang="en-IE" sz="1200" kern="1200" dirty="0" smtClean="0">
                <a:solidFill>
                  <a:schemeClr val="tx1"/>
                </a:solidFill>
                <a:effectLst/>
                <a:latin typeface="+mn-lt"/>
                <a:ea typeface="+mn-ea"/>
                <a:cs typeface="+mn-cs"/>
              </a:rPr>
              <a:t>Is it a good idea to use this energy to make electricity?</a:t>
            </a:r>
            <a:endParaRPr lang="en-IE" dirty="0" smtClean="0">
              <a:effectLst/>
            </a:endParaRPr>
          </a:p>
          <a:p>
            <a:r>
              <a:rPr lang="en-IE" sz="1200" kern="1200" dirty="0" smtClean="0">
                <a:solidFill>
                  <a:schemeClr val="tx1"/>
                </a:solidFill>
                <a:effectLst/>
                <a:latin typeface="+mn-lt"/>
                <a:ea typeface="+mn-ea"/>
                <a:cs typeface="+mn-cs"/>
              </a:rPr>
              <a:t>Why?</a:t>
            </a:r>
            <a:endParaRPr lang="en-IE" dirty="0" smtClean="0">
              <a:effectLst/>
            </a:endParaRPr>
          </a:p>
          <a:p>
            <a:r>
              <a:rPr lang="en-IE" sz="1200" kern="1200" dirty="0" smtClean="0">
                <a:solidFill>
                  <a:schemeClr val="tx1"/>
                </a:solidFill>
                <a:effectLst/>
                <a:latin typeface="+mn-lt"/>
                <a:ea typeface="+mn-ea"/>
                <a:cs typeface="+mn-cs"/>
              </a:rPr>
              <a:t>What other way is this energy used?</a:t>
            </a:r>
            <a:endParaRPr lang="en-IE" dirty="0" smtClean="0">
              <a:effectLst/>
            </a:endParaRPr>
          </a:p>
          <a:p>
            <a:r>
              <a:rPr lang="en-IE" sz="1200" kern="1200" dirty="0" smtClean="0">
                <a:solidFill>
                  <a:schemeClr val="tx1"/>
                </a:solidFill>
                <a:effectLst/>
                <a:latin typeface="+mn-lt"/>
                <a:ea typeface="+mn-ea"/>
                <a:cs typeface="+mn-cs"/>
              </a:rPr>
              <a:t>Is that a good idea?</a:t>
            </a: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6</a:t>
            </a:fld>
            <a:endParaRPr lang="en-IE"/>
          </a:p>
        </p:txBody>
      </p:sp>
    </p:spTree>
    <p:extLst>
      <p:ext uri="{BB962C8B-B14F-4D97-AF65-F5344CB8AC3E}">
        <p14:creationId xmlns:p14="http://schemas.microsoft.com/office/powerpoint/2010/main" val="3060726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Ocean</a:t>
            </a:r>
            <a:r>
              <a:rPr lang="en-IE" sz="1200" b="1" kern="1200" baseline="0" dirty="0" smtClean="0">
                <a:solidFill>
                  <a:schemeClr val="tx1"/>
                </a:solidFill>
                <a:effectLst/>
                <a:latin typeface="+mn-lt"/>
                <a:ea typeface="+mn-ea"/>
                <a:cs typeface="+mn-cs"/>
              </a:rPr>
              <a:t> Energy</a:t>
            </a:r>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kern="1200" dirty="0" smtClean="0">
                <a:solidFill>
                  <a:schemeClr val="tx1"/>
                </a:solidFill>
                <a:effectLst/>
                <a:latin typeface="+mn-lt"/>
                <a:ea typeface="+mn-ea"/>
                <a:cs typeface="+mn-cs"/>
              </a:rPr>
              <a:t>The seas and the oceans are also a source of energy. The movement of the waves </a:t>
            </a:r>
            <a:r>
              <a:rPr lang="en-IE" sz="1200" kern="1200" dirty="0" smtClean="0">
                <a:solidFill>
                  <a:schemeClr val="tx1"/>
                </a:solidFill>
                <a:effectLst/>
                <a:latin typeface="+mn-lt"/>
                <a:ea typeface="+mn-ea"/>
                <a:cs typeface="+mn-cs"/>
              </a:rPr>
              <a:t>or </a:t>
            </a:r>
            <a:r>
              <a:rPr lang="en-IE" sz="1200" kern="1200" dirty="0" smtClean="0">
                <a:solidFill>
                  <a:schemeClr val="tx1"/>
                </a:solidFill>
                <a:effectLst/>
                <a:latin typeface="+mn-lt"/>
                <a:ea typeface="+mn-ea"/>
                <a:cs typeface="+mn-cs"/>
              </a:rPr>
              <a:t>the tide can be captured and used </a:t>
            </a:r>
            <a:r>
              <a:rPr lang="en-IE" sz="1200" kern="1200" dirty="0" smtClean="0">
                <a:solidFill>
                  <a:schemeClr val="tx1"/>
                </a:solidFill>
                <a:effectLst/>
                <a:latin typeface="+mn-lt"/>
                <a:ea typeface="+mn-ea"/>
                <a:cs typeface="+mn-cs"/>
              </a:rPr>
              <a:t>to </a:t>
            </a:r>
            <a:r>
              <a:rPr lang="en-IE" sz="1200" kern="1200" dirty="0" smtClean="0">
                <a:solidFill>
                  <a:schemeClr val="tx1"/>
                </a:solidFill>
                <a:effectLst/>
                <a:latin typeface="+mn-lt"/>
                <a:ea typeface="+mn-ea"/>
                <a:cs typeface="+mn-cs"/>
              </a:rPr>
              <a:t>produce electricity.</a:t>
            </a:r>
            <a:endParaRPr lang="en-IE" dirty="0" smtClean="0">
              <a:effectLst/>
            </a:endParaRPr>
          </a:p>
          <a:p>
            <a:r>
              <a:rPr lang="en-IE" sz="1200" kern="1200" dirty="0" smtClean="0">
                <a:solidFill>
                  <a:schemeClr val="tx1"/>
                </a:solidFill>
                <a:effectLst/>
                <a:latin typeface="+mn-lt"/>
                <a:ea typeface="+mn-ea"/>
                <a:cs typeface="+mn-cs"/>
              </a:rPr>
              <a:t>The energy from the sea will never run out and is called a </a:t>
            </a:r>
            <a:r>
              <a:rPr lang="en-IE" sz="1200" b="1" kern="1200" dirty="0" smtClean="0">
                <a:solidFill>
                  <a:schemeClr val="tx1"/>
                </a:solidFill>
                <a:effectLst/>
                <a:latin typeface="+mn-lt"/>
                <a:ea typeface="+mn-ea"/>
                <a:cs typeface="+mn-cs"/>
              </a:rPr>
              <a:t>renewable energy source.</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kern="1200" dirty="0" smtClean="0">
                <a:solidFill>
                  <a:schemeClr val="tx1"/>
                </a:solidFill>
                <a:effectLst/>
                <a:latin typeface="+mn-lt"/>
                <a:ea typeface="+mn-ea"/>
                <a:cs typeface="+mn-cs"/>
              </a:rPr>
              <a:t>Name this form of energy?</a:t>
            </a:r>
            <a:endParaRPr lang="en-IE" dirty="0" smtClean="0">
              <a:effectLst/>
            </a:endParaRPr>
          </a:p>
          <a:p>
            <a:r>
              <a:rPr lang="en-IE" sz="1200" kern="1200" dirty="0" smtClean="0">
                <a:solidFill>
                  <a:schemeClr val="tx1"/>
                </a:solidFill>
                <a:effectLst/>
                <a:latin typeface="+mn-lt"/>
                <a:ea typeface="+mn-ea"/>
                <a:cs typeface="+mn-cs"/>
              </a:rPr>
              <a:t>How is it used to make electricity?</a:t>
            </a:r>
            <a:endParaRPr lang="en-IE" dirty="0" smtClean="0">
              <a:effectLst/>
            </a:endParaRPr>
          </a:p>
          <a:p>
            <a:r>
              <a:rPr lang="en-IE" sz="1200" kern="1200" dirty="0" smtClean="0">
                <a:solidFill>
                  <a:schemeClr val="tx1"/>
                </a:solidFill>
                <a:effectLst/>
                <a:latin typeface="+mn-lt"/>
                <a:ea typeface="+mn-ea"/>
                <a:cs typeface="+mn-cs"/>
              </a:rPr>
              <a:t>Where does it come from?</a:t>
            </a:r>
            <a:endParaRPr lang="en-IE" dirty="0" smtClean="0">
              <a:effectLst/>
            </a:endParaRPr>
          </a:p>
          <a:p>
            <a:r>
              <a:rPr lang="en-IE" sz="1200" kern="1200" dirty="0" smtClean="0">
                <a:solidFill>
                  <a:schemeClr val="tx1"/>
                </a:solidFill>
                <a:effectLst/>
                <a:latin typeface="+mn-lt"/>
                <a:ea typeface="+mn-ea"/>
                <a:cs typeface="+mn-cs"/>
              </a:rPr>
              <a:t>Will it run out?</a:t>
            </a:r>
            <a:endParaRPr lang="en-IE" dirty="0" smtClean="0">
              <a:effectLst/>
            </a:endParaRPr>
          </a:p>
          <a:p>
            <a:r>
              <a:rPr lang="en-IE" sz="1200" kern="1200" dirty="0" smtClean="0">
                <a:solidFill>
                  <a:schemeClr val="tx1"/>
                </a:solidFill>
                <a:effectLst/>
                <a:latin typeface="+mn-lt"/>
                <a:ea typeface="+mn-ea"/>
                <a:cs typeface="+mn-cs"/>
              </a:rPr>
              <a:t>Why not?</a:t>
            </a:r>
            <a:endParaRPr lang="en-IE" dirty="0" smtClean="0">
              <a:effectLst/>
            </a:endParaRPr>
          </a:p>
          <a:p>
            <a:r>
              <a:rPr lang="en-IE" sz="1200" kern="1200" dirty="0" smtClean="0">
                <a:solidFill>
                  <a:schemeClr val="tx1"/>
                </a:solidFill>
                <a:effectLst/>
                <a:latin typeface="+mn-lt"/>
                <a:ea typeface="+mn-ea"/>
                <a:cs typeface="+mn-cs"/>
              </a:rPr>
              <a:t>Is it a clean energy form?</a:t>
            </a:r>
            <a:endParaRPr lang="en-IE" dirty="0" smtClean="0">
              <a:effectLst/>
            </a:endParaRPr>
          </a:p>
          <a:p>
            <a:r>
              <a:rPr lang="en-IE" sz="1200" kern="1200" dirty="0" smtClean="0">
                <a:solidFill>
                  <a:schemeClr val="tx1"/>
                </a:solidFill>
                <a:effectLst/>
                <a:latin typeface="+mn-lt"/>
                <a:ea typeface="+mn-ea"/>
                <a:cs typeface="+mn-cs"/>
              </a:rPr>
              <a:t>Does it damage the environment?</a:t>
            </a:r>
            <a:endParaRPr lang="en-IE" dirty="0" smtClean="0">
              <a:effectLst/>
            </a:endParaRPr>
          </a:p>
          <a:p>
            <a:r>
              <a:rPr lang="en-IE" sz="1200" kern="1200" dirty="0" smtClean="0">
                <a:solidFill>
                  <a:schemeClr val="tx1"/>
                </a:solidFill>
                <a:effectLst/>
                <a:latin typeface="+mn-lt"/>
                <a:ea typeface="+mn-ea"/>
                <a:cs typeface="+mn-cs"/>
              </a:rPr>
              <a:t>Is it a good idea to use this energy to make electricity?</a:t>
            </a:r>
            <a:endParaRPr lang="en-IE" dirty="0" smtClean="0">
              <a:effectLst/>
            </a:endParaRPr>
          </a:p>
          <a:p>
            <a:r>
              <a:rPr lang="en-IE" sz="1200" kern="1200" dirty="0" smtClean="0">
                <a:solidFill>
                  <a:schemeClr val="tx1"/>
                </a:solidFill>
                <a:effectLst/>
                <a:latin typeface="+mn-lt"/>
                <a:ea typeface="+mn-ea"/>
                <a:cs typeface="+mn-cs"/>
              </a:rPr>
              <a:t>Why?</a:t>
            </a:r>
            <a:endParaRPr lang="en-IE" dirty="0" smtClean="0">
              <a:effectLst/>
            </a:endParaRPr>
          </a:p>
          <a:p>
            <a:r>
              <a:rPr lang="en-IE" sz="1200" kern="1200" dirty="0" smtClean="0">
                <a:solidFill>
                  <a:schemeClr val="tx1"/>
                </a:solidFill>
                <a:effectLst/>
                <a:latin typeface="+mn-lt"/>
                <a:ea typeface="+mn-ea"/>
                <a:cs typeface="+mn-cs"/>
              </a:rPr>
              <a:t>What other way is this energy used?</a:t>
            </a:r>
            <a:endParaRPr lang="en-IE" dirty="0" smtClean="0">
              <a:effectLst/>
            </a:endParaRPr>
          </a:p>
          <a:p>
            <a:r>
              <a:rPr lang="en-IE" sz="1200" kern="1200" dirty="0" smtClean="0">
                <a:solidFill>
                  <a:schemeClr val="tx1"/>
                </a:solidFill>
                <a:effectLst/>
                <a:latin typeface="+mn-lt"/>
                <a:ea typeface="+mn-ea"/>
                <a:cs typeface="+mn-cs"/>
              </a:rPr>
              <a:t>Is that a good idea?</a:t>
            </a: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7</a:t>
            </a:fld>
            <a:endParaRPr lang="en-IE"/>
          </a:p>
        </p:txBody>
      </p:sp>
    </p:spTree>
    <p:extLst>
      <p:ext uri="{BB962C8B-B14F-4D97-AF65-F5344CB8AC3E}">
        <p14:creationId xmlns:p14="http://schemas.microsoft.com/office/powerpoint/2010/main" val="3404502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Hydro</a:t>
            </a:r>
            <a:r>
              <a:rPr lang="en-IE" sz="1200" b="1" kern="1200" baseline="0" dirty="0" smtClean="0">
                <a:solidFill>
                  <a:schemeClr val="tx1"/>
                </a:solidFill>
                <a:effectLst/>
                <a:latin typeface="+mn-lt"/>
                <a:ea typeface="+mn-ea"/>
                <a:cs typeface="+mn-cs"/>
              </a:rPr>
              <a:t> Energy</a:t>
            </a:r>
            <a:endParaRPr lang="en-IE" sz="1200" b="1"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Falling water generates great power which when captured can be turned into electricity. Naturally falling water is a renewable form of </a:t>
            </a:r>
            <a:r>
              <a:rPr lang="en-IE" sz="1200" kern="1200" dirty="0" smtClean="0">
                <a:solidFill>
                  <a:schemeClr val="tx1"/>
                </a:solidFill>
                <a:effectLst/>
                <a:latin typeface="+mn-lt"/>
                <a:ea typeface="+mn-ea"/>
                <a:cs typeface="+mn-cs"/>
              </a:rPr>
              <a:t>energy</a:t>
            </a:r>
            <a:r>
              <a:rPr lang="en-IE" sz="1200" kern="1200" baseline="0" dirty="0" smtClean="0">
                <a:solidFill>
                  <a:schemeClr val="tx1"/>
                </a:solidFill>
                <a:effectLst/>
                <a:latin typeface="+mn-lt"/>
                <a:ea typeface="+mn-ea"/>
                <a:cs typeface="+mn-cs"/>
              </a:rPr>
              <a:t> and is called hydro energy.</a:t>
            </a:r>
            <a:endParaRPr lang="en-IE" dirty="0" smtClean="0">
              <a:effectLst/>
            </a:endParaRPr>
          </a:p>
          <a:p>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kern="1200" dirty="0" smtClean="0">
                <a:solidFill>
                  <a:schemeClr val="tx1"/>
                </a:solidFill>
                <a:effectLst/>
                <a:latin typeface="+mn-lt"/>
                <a:ea typeface="+mn-ea"/>
                <a:cs typeface="+mn-cs"/>
              </a:rPr>
              <a:t>Name this form of energy?</a:t>
            </a:r>
            <a:endParaRPr lang="en-IE" dirty="0" smtClean="0">
              <a:effectLst/>
            </a:endParaRPr>
          </a:p>
          <a:p>
            <a:r>
              <a:rPr lang="en-IE" sz="1200" kern="1200" dirty="0" smtClean="0">
                <a:solidFill>
                  <a:schemeClr val="tx1"/>
                </a:solidFill>
                <a:effectLst/>
                <a:latin typeface="+mn-lt"/>
                <a:ea typeface="+mn-ea"/>
                <a:cs typeface="+mn-cs"/>
              </a:rPr>
              <a:t>How is it used to make electricity?</a:t>
            </a:r>
            <a:endParaRPr lang="en-IE" dirty="0" smtClean="0">
              <a:effectLst/>
            </a:endParaRPr>
          </a:p>
          <a:p>
            <a:r>
              <a:rPr lang="en-IE" sz="1200" kern="1200" dirty="0" smtClean="0">
                <a:solidFill>
                  <a:schemeClr val="tx1"/>
                </a:solidFill>
                <a:effectLst/>
                <a:latin typeface="+mn-lt"/>
                <a:ea typeface="+mn-ea"/>
                <a:cs typeface="+mn-cs"/>
              </a:rPr>
              <a:t>Where does it come from?</a:t>
            </a:r>
            <a:endParaRPr lang="en-IE" dirty="0" smtClean="0">
              <a:effectLst/>
            </a:endParaRPr>
          </a:p>
          <a:p>
            <a:r>
              <a:rPr lang="en-IE" sz="1200" kern="1200" dirty="0" smtClean="0">
                <a:solidFill>
                  <a:schemeClr val="tx1"/>
                </a:solidFill>
                <a:effectLst/>
                <a:latin typeface="+mn-lt"/>
                <a:ea typeface="+mn-ea"/>
                <a:cs typeface="+mn-cs"/>
              </a:rPr>
              <a:t>Will it run out?</a:t>
            </a:r>
            <a:endParaRPr lang="en-IE" dirty="0" smtClean="0">
              <a:effectLst/>
            </a:endParaRPr>
          </a:p>
          <a:p>
            <a:r>
              <a:rPr lang="en-IE" sz="1200" kern="1200" dirty="0" smtClean="0">
                <a:solidFill>
                  <a:schemeClr val="tx1"/>
                </a:solidFill>
                <a:effectLst/>
                <a:latin typeface="+mn-lt"/>
                <a:ea typeface="+mn-ea"/>
                <a:cs typeface="+mn-cs"/>
              </a:rPr>
              <a:t>Why not?</a:t>
            </a:r>
            <a:endParaRPr lang="en-IE" dirty="0" smtClean="0">
              <a:effectLst/>
            </a:endParaRPr>
          </a:p>
          <a:p>
            <a:r>
              <a:rPr lang="en-IE" sz="1200" kern="1200" dirty="0" smtClean="0">
                <a:solidFill>
                  <a:schemeClr val="tx1"/>
                </a:solidFill>
                <a:effectLst/>
                <a:latin typeface="+mn-lt"/>
                <a:ea typeface="+mn-ea"/>
                <a:cs typeface="+mn-cs"/>
              </a:rPr>
              <a:t>Is it a clean energy form?</a:t>
            </a:r>
            <a:endParaRPr lang="en-IE" dirty="0" smtClean="0">
              <a:effectLst/>
            </a:endParaRPr>
          </a:p>
          <a:p>
            <a:r>
              <a:rPr lang="en-IE" sz="1200" kern="1200" dirty="0" smtClean="0">
                <a:solidFill>
                  <a:schemeClr val="tx1"/>
                </a:solidFill>
                <a:effectLst/>
                <a:latin typeface="+mn-lt"/>
                <a:ea typeface="+mn-ea"/>
                <a:cs typeface="+mn-cs"/>
              </a:rPr>
              <a:t>Does it damage the environment?</a:t>
            </a:r>
            <a:endParaRPr lang="en-IE" dirty="0" smtClean="0">
              <a:effectLst/>
            </a:endParaRPr>
          </a:p>
          <a:p>
            <a:r>
              <a:rPr lang="en-IE" sz="1200" kern="1200" dirty="0" smtClean="0">
                <a:solidFill>
                  <a:schemeClr val="tx1"/>
                </a:solidFill>
                <a:effectLst/>
                <a:latin typeface="+mn-lt"/>
                <a:ea typeface="+mn-ea"/>
                <a:cs typeface="+mn-cs"/>
              </a:rPr>
              <a:t>Is it a good idea to use this energy to make electricity?</a:t>
            </a:r>
            <a:endParaRPr lang="en-IE" dirty="0" smtClean="0">
              <a:effectLst/>
            </a:endParaRPr>
          </a:p>
          <a:p>
            <a:r>
              <a:rPr lang="en-IE" sz="1200" kern="1200" dirty="0" smtClean="0">
                <a:solidFill>
                  <a:schemeClr val="tx1"/>
                </a:solidFill>
                <a:effectLst/>
                <a:latin typeface="+mn-lt"/>
                <a:ea typeface="+mn-ea"/>
                <a:cs typeface="+mn-cs"/>
              </a:rPr>
              <a:t>Why?</a:t>
            </a:r>
            <a:endParaRPr lang="en-IE" dirty="0" smtClean="0">
              <a:effectLst/>
            </a:endParaRPr>
          </a:p>
          <a:p>
            <a:r>
              <a:rPr lang="en-IE" sz="1200" kern="1200" dirty="0" smtClean="0">
                <a:solidFill>
                  <a:schemeClr val="tx1"/>
                </a:solidFill>
                <a:effectLst/>
                <a:latin typeface="+mn-lt"/>
                <a:ea typeface="+mn-ea"/>
                <a:cs typeface="+mn-cs"/>
              </a:rPr>
              <a:t>What other way is this energy used?</a:t>
            </a:r>
            <a:endParaRPr lang="en-IE" dirty="0" smtClean="0">
              <a:effectLst/>
            </a:endParaRPr>
          </a:p>
          <a:p>
            <a:r>
              <a:rPr lang="en-IE" sz="1200" kern="1200" dirty="0" smtClean="0">
                <a:solidFill>
                  <a:schemeClr val="tx1"/>
                </a:solidFill>
                <a:effectLst/>
                <a:latin typeface="+mn-lt"/>
                <a:ea typeface="+mn-ea"/>
                <a:cs typeface="+mn-cs"/>
              </a:rPr>
              <a:t>Is that a good idea?</a:t>
            </a:r>
            <a:endParaRPr lang="en-IE" dirty="0" smtClean="0"/>
          </a:p>
          <a:p>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8</a:t>
            </a:fld>
            <a:endParaRPr lang="en-IE"/>
          </a:p>
        </p:txBody>
      </p:sp>
    </p:spTree>
    <p:extLst>
      <p:ext uri="{BB962C8B-B14F-4D97-AF65-F5344CB8AC3E}">
        <p14:creationId xmlns:p14="http://schemas.microsoft.com/office/powerpoint/2010/main" val="102856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b="1" kern="1200" dirty="0" smtClean="0">
                <a:solidFill>
                  <a:schemeClr val="tx1"/>
                </a:solidFill>
                <a:effectLst/>
                <a:latin typeface="+mn-lt"/>
                <a:ea typeface="+mn-ea"/>
                <a:cs typeface="+mn-cs"/>
              </a:rPr>
              <a:t>Bioenergy</a:t>
            </a:r>
          </a:p>
          <a:p>
            <a:endParaRPr lang="en-IE" sz="1200" b="1" kern="1200" dirty="0" smtClean="0">
              <a:solidFill>
                <a:schemeClr val="tx1"/>
              </a:solidFill>
              <a:effectLst/>
              <a:latin typeface="+mn-lt"/>
              <a:ea typeface="+mn-ea"/>
              <a:cs typeface="+mn-cs"/>
            </a:endParaRPr>
          </a:p>
          <a:p>
            <a:r>
              <a:rPr lang="en-IE" sz="1200" b="0" kern="1200" dirty="0" smtClean="0">
                <a:solidFill>
                  <a:schemeClr val="tx1"/>
                </a:solidFill>
                <a:effectLst/>
                <a:latin typeface="+mn-lt"/>
                <a:ea typeface="+mn-ea"/>
                <a:cs typeface="+mn-cs"/>
              </a:rPr>
              <a:t>When </a:t>
            </a:r>
            <a:r>
              <a:rPr lang="en-IE" sz="1200" b="0" kern="1200" dirty="0" smtClean="0">
                <a:solidFill>
                  <a:schemeClr val="tx1"/>
                </a:solidFill>
                <a:effectLst/>
                <a:latin typeface="+mn-lt"/>
                <a:ea typeface="+mn-ea"/>
                <a:cs typeface="+mn-cs"/>
              </a:rPr>
              <a:t>harvested sustainably, </a:t>
            </a:r>
            <a:r>
              <a:rPr lang="en-IE" sz="1200" b="0" kern="1200" dirty="0" smtClean="0">
                <a:solidFill>
                  <a:schemeClr val="tx1"/>
                </a:solidFill>
                <a:effectLst/>
                <a:latin typeface="+mn-lt"/>
                <a:ea typeface="+mn-ea"/>
                <a:cs typeface="+mn-cs"/>
              </a:rPr>
              <a:t>timber/wood </a:t>
            </a:r>
            <a:r>
              <a:rPr lang="en-IE" sz="1200" b="0" kern="1200" dirty="0" smtClean="0">
                <a:solidFill>
                  <a:schemeClr val="tx1"/>
                </a:solidFill>
                <a:effectLst/>
                <a:latin typeface="+mn-lt"/>
                <a:ea typeface="+mn-ea"/>
                <a:cs typeface="+mn-cs"/>
              </a:rPr>
              <a:t>is considered a renewable resource because </a:t>
            </a:r>
            <a:r>
              <a:rPr lang="en-IE" sz="1200" b="0" kern="1200" dirty="0" smtClean="0">
                <a:solidFill>
                  <a:schemeClr val="tx1"/>
                </a:solidFill>
                <a:effectLst/>
                <a:latin typeface="+mn-lt"/>
                <a:ea typeface="+mn-ea"/>
                <a:cs typeface="+mn-cs"/>
              </a:rPr>
              <a:t>it can be replenished </a:t>
            </a:r>
            <a:r>
              <a:rPr lang="en-IE" sz="1200" b="0" kern="1200" dirty="0" smtClean="0">
                <a:solidFill>
                  <a:schemeClr val="tx1"/>
                </a:solidFill>
                <a:effectLst/>
                <a:latin typeface="+mn-lt"/>
                <a:ea typeface="+mn-ea"/>
                <a:cs typeface="+mn-cs"/>
              </a:rPr>
              <a:t>within a timeframe meaningful to humans</a:t>
            </a:r>
            <a:r>
              <a:rPr lang="en-IE" sz="1200" b="0" kern="1200" dirty="0" smtClean="0">
                <a:solidFill>
                  <a:schemeClr val="tx1"/>
                </a:solidFill>
                <a:effectLst/>
                <a:latin typeface="+mn-lt"/>
                <a:ea typeface="+mn-ea"/>
                <a:cs typeface="+mn-cs"/>
              </a:rPr>
              <a:t>.  It is referred to as Bioenergy.</a:t>
            </a:r>
            <a:endParaRPr lang="en-IE" b="0"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r>
              <a:rPr lang="en-IE" sz="1200" b="1" kern="1200" dirty="0" smtClean="0">
                <a:solidFill>
                  <a:schemeClr val="tx1"/>
                </a:solidFill>
                <a:effectLst/>
                <a:latin typeface="+mn-lt"/>
                <a:ea typeface="+mn-ea"/>
                <a:cs typeface="+mn-cs"/>
              </a:rPr>
              <a:t>Questions to promote discussion:</a:t>
            </a:r>
            <a:endParaRPr lang="en-IE" dirty="0" smtClean="0">
              <a:effectLst/>
            </a:endParaRPr>
          </a:p>
          <a:p>
            <a:r>
              <a:rPr lang="en-IE" sz="1200" kern="1200" dirty="0" smtClean="0">
                <a:solidFill>
                  <a:schemeClr val="tx1"/>
                </a:solidFill>
                <a:effectLst/>
                <a:latin typeface="+mn-lt"/>
                <a:ea typeface="+mn-ea"/>
                <a:cs typeface="+mn-cs"/>
              </a:rPr>
              <a:t>Name this form of energy?</a:t>
            </a:r>
            <a:endParaRPr lang="en-IE" dirty="0" smtClean="0">
              <a:effectLst/>
            </a:endParaRPr>
          </a:p>
          <a:p>
            <a:r>
              <a:rPr lang="en-IE" sz="1200" kern="1200" dirty="0" smtClean="0">
                <a:solidFill>
                  <a:schemeClr val="tx1"/>
                </a:solidFill>
                <a:effectLst/>
                <a:latin typeface="+mn-lt"/>
                <a:ea typeface="+mn-ea"/>
                <a:cs typeface="+mn-cs"/>
              </a:rPr>
              <a:t>How is it used to make electricity?</a:t>
            </a:r>
            <a:endParaRPr lang="en-IE" dirty="0" smtClean="0">
              <a:effectLst/>
            </a:endParaRPr>
          </a:p>
          <a:p>
            <a:r>
              <a:rPr lang="en-IE" sz="1200" kern="1200" dirty="0" smtClean="0">
                <a:solidFill>
                  <a:schemeClr val="tx1"/>
                </a:solidFill>
                <a:effectLst/>
                <a:latin typeface="+mn-lt"/>
                <a:ea typeface="+mn-ea"/>
                <a:cs typeface="+mn-cs"/>
              </a:rPr>
              <a:t>Where does it come from?</a:t>
            </a:r>
            <a:endParaRPr lang="en-IE" dirty="0" smtClean="0">
              <a:effectLst/>
            </a:endParaRPr>
          </a:p>
          <a:p>
            <a:r>
              <a:rPr lang="en-IE" sz="1200" kern="1200" dirty="0" smtClean="0">
                <a:solidFill>
                  <a:schemeClr val="tx1"/>
                </a:solidFill>
                <a:effectLst/>
                <a:latin typeface="+mn-lt"/>
                <a:ea typeface="+mn-ea"/>
                <a:cs typeface="+mn-cs"/>
              </a:rPr>
              <a:t>Will it run out?</a:t>
            </a:r>
            <a:endParaRPr lang="en-IE" dirty="0" smtClean="0">
              <a:effectLst/>
            </a:endParaRPr>
          </a:p>
          <a:p>
            <a:r>
              <a:rPr lang="en-IE" sz="1200" kern="1200" dirty="0" smtClean="0">
                <a:solidFill>
                  <a:schemeClr val="tx1"/>
                </a:solidFill>
                <a:effectLst/>
                <a:latin typeface="+mn-lt"/>
                <a:ea typeface="+mn-ea"/>
                <a:cs typeface="+mn-cs"/>
              </a:rPr>
              <a:t>Why?/ Why not?</a:t>
            </a:r>
            <a:endParaRPr lang="en-IE" dirty="0" smtClean="0">
              <a:effectLst/>
            </a:endParaRPr>
          </a:p>
          <a:p>
            <a:r>
              <a:rPr lang="en-IE" sz="1200" kern="1200" dirty="0" smtClean="0">
                <a:solidFill>
                  <a:schemeClr val="tx1"/>
                </a:solidFill>
                <a:effectLst/>
                <a:latin typeface="+mn-lt"/>
                <a:ea typeface="+mn-ea"/>
                <a:cs typeface="+mn-cs"/>
              </a:rPr>
              <a:t>Are there parts of the world in which timber is running out?</a:t>
            </a:r>
            <a:endParaRPr lang="en-IE" dirty="0" smtClean="0">
              <a:effectLst/>
            </a:endParaRPr>
          </a:p>
          <a:p>
            <a:r>
              <a:rPr lang="en-IE" sz="1200" kern="1200" dirty="0" smtClean="0">
                <a:solidFill>
                  <a:schemeClr val="tx1"/>
                </a:solidFill>
                <a:effectLst/>
                <a:latin typeface="+mn-lt"/>
                <a:ea typeface="+mn-ea"/>
                <a:cs typeface="+mn-cs"/>
              </a:rPr>
              <a:t>What is causing that to happen?</a:t>
            </a:r>
            <a:endParaRPr lang="en-IE" dirty="0" smtClean="0">
              <a:effectLst/>
            </a:endParaRPr>
          </a:p>
          <a:p>
            <a:r>
              <a:rPr lang="en-IE" sz="1200" kern="1200" dirty="0" smtClean="0">
                <a:solidFill>
                  <a:schemeClr val="tx1"/>
                </a:solidFill>
                <a:effectLst/>
                <a:latin typeface="+mn-lt"/>
                <a:ea typeface="+mn-ea"/>
                <a:cs typeface="+mn-cs"/>
              </a:rPr>
              <a:t>How can humans avoid having timber run out?</a:t>
            </a:r>
            <a:endParaRPr lang="en-IE" dirty="0" smtClean="0">
              <a:effectLst/>
            </a:endParaRPr>
          </a:p>
          <a:p>
            <a:r>
              <a:rPr lang="en-IE" sz="1200" kern="1200" dirty="0" smtClean="0">
                <a:solidFill>
                  <a:schemeClr val="tx1"/>
                </a:solidFill>
                <a:effectLst/>
                <a:latin typeface="+mn-lt"/>
                <a:ea typeface="+mn-ea"/>
                <a:cs typeface="+mn-cs"/>
              </a:rPr>
              <a:t>Is it a clean energy form?</a:t>
            </a:r>
            <a:endParaRPr lang="en-IE" dirty="0" smtClean="0">
              <a:effectLst/>
            </a:endParaRPr>
          </a:p>
          <a:p>
            <a:r>
              <a:rPr lang="en-IE" sz="1200" kern="1200" dirty="0" smtClean="0">
                <a:solidFill>
                  <a:schemeClr val="tx1"/>
                </a:solidFill>
                <a:effectLst/>
                <a:latin typeface="+mn-lt"/>
                <a:ea typeface="+mn-ea"/>
                <a:cs typeface="+mn-cs"/>
              </a:rPr>
              <a:t>Does it damage the environment?</a:t>
            </a:r>
            <a:endParaRPr lang="en-IE" dirty="0" smtClean="0">
              <a:effectLst/>
            </a:endParaRPr>
          </a:p>
          <a:p>
            <a:r>
              <a:rPr lang="en-IE" sz="1200" kern="1200" dirty="0" smtClean="0">
                <a:solidFill>
                  <a:schemeClr val="tx1"/>
                </a:solidFill>
                <a:effectLst/>
                <a:latin typeface="+mn-lt"/>
                <a:ea typeface="+mn-ea"/>
                <a:cs typeface="+mn-cs"/>
              </a:rPr>
              <a:t>Is it a good idea to use this energy to make electricity?</a:t>
            </a:r>
            <a:endParaRPr lang="en-IE" dirty="0" smtClean="0">
              <a:effectLst/>
            </a:endParaRPr>
          </a:p>
          <a:p>
            <a:r>
              <a:rPr lang="en-IE" sz="1200" kern="1200" dirty="0" smtClean="0">
                <a:solidFill>
                  <a:schemeClr val="tx1"/>
                </a:solidFill>
                <a:effectLst/>
                <a:latin typeface="+mn-lt"/>
                <a:ea typeface="+mn-ea"/>
                <a:cs typeface="+mn-cs"/>
              </a:rPr>
              <a:t>Why?/ Why not?</a:t>
            </a:r>
            <a:endParaRPr lang="en-IE" dirty="0" smtClean="0">
              <a:effectLst/>
            </a:endParaRPr>
          </a:p>
          <a:p>
            <a:r>
              <a:rPr lang="en-IE" sz="1200" kern="1200" dirty="0" smtClean="0">
                <a:solidFill>
                  <a:schemeClr val="tx1"/>
                </a:solidFill>
                <a:effectLst/>
                <a:latin typeface="+mn-lt"/>
                <a:ea typeface="+mn-ea"/>
                <a:cs typeface="+mn-cs"/>
              </a:rPr>
              <a:t>What other way can this energy be used?</a:t>
            </a:r>
            <a:endParaRPr lang="en-IE" dirty="0" smtClean="0">
              <a:effectLst/>
            </a:endParaRPr>
          </a:p>
          <a:p>
            <a:r>
              <a:rPr lang="en-IE" sz="1200" b="1" kern="1200" dirty="0" smtClean="0">
                <a:solidFill>
                  <a:schemeClr val="tx1"/>
                </a:solidFill>
                <a:effectLst/>
                <a:latin typeface="+mn-lt"/>
                <a:ea typeface="+mn-ea"/>
                <a:cs typeface="+mn-cs"/>
              </a:rPr>
              <a:t/>
            </a:r>
            <a:br>
              <a:rPr lang="en-IE" sz="1200" b="1" kern="1200" dirty="0" smtClean="0">
                <a:solidFill>
                  <a:schemeClr val="tx1"/>
                </a:solidFill>
                <a:effectLst/>
                <a:latin typeface="+mn-lt"/>
                <a:ea typeface="+mn-ea"/>
                <a:cs typeface="+mn-cs"/>
              </a:rPr>
            </a:br>
            <a:endParaRPr lang="en-IE" dirty="0"/>
          </a:p>
        </p:txBody>
      </p:sp>
      <p:sp>
        <p:nvSpPr>
          <p:cNvPr id="4" name="Slide Number Placeholder 3"/>
          <p:cNvSpPr>
            <a:spLocks noGrp="1"/>
          </p:cNvSpPr>
          <p:nvPr>
            <p:ph type="sldNum" sz="quarter" idx="10"/>
          </p:nvPr>
        </p:nvSpPr>
        <p:spPr/>
        <p:txBody>
          <a:bodyPr/>
          <a:lstStyle/>
          <a:p>
            <a:fld id="{5A9D2AC2-1630-434A-AC3B-67C917963FA3}" type="slidenum">
              <a:rPr lang="en-IE" smtClean="0"/>
              <a:t>9</a:t>
            </a:fld>
            <a:endParaRPr lang="en-IE"/>
          </a:p>
        </p:txBody>
      </p:sp>
    </p:spTree>
    <p:extLst>
      <p:ext uri="{BB962C8B-B14F-4D97-AF65-F5344CB8AC3E}">
        <p14:creationId xmlns:p14="http://schemas.microsoft.com/office/powerpoint/2010/main" val="1651726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5D47BDE6-991D-4CEB-97C0-CDBFC8957AE1}"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2651492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D47BDE6-991D-4CEB-97C0-CDBFC8957AE1}"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1777416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D47BDE6-991D-4CEB-97C0-CDBFC8957AE1}"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145159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5D47BDE6-991D-4CEB-97C0-CDBFC8957AE1}"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3592138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47BDE6-991D-4CEB-97C0-CDBFC8957AE1}" type="datetimeFigureOut">
              <a:rPr lang="en-IE" smtClean="0"/>
              <a:t>30/01/2014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3207415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5D47BDE6-991D-4CEB-97C0-CDBFC8957AE1}"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1500396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5D47BDE6-991D-4CEB-97C0-CDBFC8957AE1}" type="datetimeFigureOut">
              <a:rPr lang="en-IE" smtClean="0"/>
              <a:t>30/01/2014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1691926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5D47BDE6-991D-4CEB-97C0-CDBFC8957AE1}" type="datetimeFigureOut">
              <a:rPr lang="en-IE" smtClean="0"/>
              <a:t>30/01/2014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4283060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47BDE6-991D-4CEB-97C0-CDBFC8957AE1}" type="datetimeFigureOut">
              <a:rPr lang="en-IE" smtClean="0"/>
              <a:t>30/01/2014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564645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47BDE6-991D-4CEB-97C0-CDBFC8957AE1}"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2644680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47BDE6-991D-4CEB-97C0-CDBFC8957AE1}" type="datetimeFigureOut">
              <a:rPr lang="en-IE" smtClean="0"/>
              <a:t>30/01/2014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3107E93-707B-4517-AB2C-BFE26693DBAD}" type="slidenum">
              <a:rPr lang="en-IE" smtClean="0"/>
              <a:t>‹#›</a:t>
            </a:fld>
            <a:endParaRPr lang="en-IE"/>
          </a:p>
        </p:txBody>
      </p:sp>
    </p:spTree>
    <p:extLst>
      <p:ext uri="{BB962C8B-B14F-4D97-AF65-F5344CB8AC3E}">
        <p14:creationId xmlns:p14="http://schemas.microsoft.com/office/powerpoint/2010/main" val="3010623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47BDE6-991D-4CEB-97C0-CDBFC8957AE1}" type="datetimeFigureOut">
              <a:rPr lang="en-IE" smtClean="0"/>
              <a:t>30/01/2014</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107E93-707B-4517-AB2C-BFE26693DBAD}" type="slidenum">
              <a:rPr lang="en-IE" smtClean="0"/>
              <a:t>‹#›</a:t>
            </a:fld>
            <a:endParaRPr lang="en-IE"/>
          </a:p>
        </p:txBody>
      </p:sp>
    </p:spTree>
    <p:extLst>
      <p:ext uri="{BB962C8B-B14F-4D97-AF65-F5344CB8AC3E}">
        <p14:creationId xmlns:p14="http://schemas.microsoft.com/office/powerpoint/2010/main" val="12241862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60" y="0"/>
            <a:ext cx="9220519"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5629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252520" cy="6926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056"/>
            <a:ext cx="9144000" cy="6884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056"/>
            <a:ext cx="9144000" cy="6884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 y="0"/>
            <a:ext cx="9126658" cy="6871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 y="0"/>
            <a:ext cx="9109316"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 y="0"/>
            <a:ext cx="9109316"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59" y="0"/>
            <a:ext cx="9182259" cy="6829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056"/>
            <a:ext cx="9144000" cy="6884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67878"/>
            <a:ext cx="9036496" cy="6803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 y="0"/>
            <a:ext cx="9126658" cy="6871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056"/>
            <a:ext cx="9126658" cy="6871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 y="0"/>
            <a:ext cx="9109316"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 y="0"/>
            <a:ext cx="9126658" cy="6871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67878"/>
            <a:ext cx="9036496" cy="6803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27601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1019</Words>
  <Application>Microsoft Office PowerPoint</Application>
  <PresentationFormat>On-screen Show (4:3)</PresentationFormat>
  <Paragraphs>164</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dc:creator>
  <cp:lastModifiedBy>Cannon Aoife</cp:lastModifiedBy>
  <cp:revision>8</cp:revision>
  <dcterms:created xsi:type="dcterms:W3CDTF">2014-01-04T22:33:29Z</dcterms:created>
  <dcterms:modified xsi:type="dcterms:W3CDTF">2014-01-30T11:58:38Z</dcterms:modified>
</cp:coreProperties>
</file>